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1" r:id="rId1"/>
  </p:sldMasterIdLst>
  <p:notesMasterIdLst>
    <p:notesMasterId r:id="rId34"/>
  </p:notesMasterIdLst>
  <p:handoutMasterIdLst>
    <p:handoutMasterId r:id="rId35"/>
  </p:handoutMasterIdLst>
  <p:sldIdLst>
    <p:sldId id="262" r:id="rId2"/>
    <p:sldId id="625" r:id="rId3"/>
    <p:sldId id="647" r:id="rId4"/>
    <p:sldId id="649" r:id="rId5"/>
    <p:sldId id="650" r:id="rId6"/>
    <p:sldId id="651" r:id="rId7"/>
    <p:sldId id="652" r:id="rId8"/>
    <p:sldId id="653" r:id="rId9"/>
    <p:sldId id="654" r:id="rId10"/>
    <p:sldId id="655" r:id="rId11"/>
    <p:sldId id="656" r:id="rId12"/>
    <p:sldId id="657" r:id="rId13"/>
    <p:sldId id="658" r:id="rId14"/>
    <p:sldId id="661" r:id="rId15"/>
    <p:sldId id="659" r:id="rId16"/>
    <p:sldId id="660" r:id="rId17"/>
    <p:sldId id="662" r:id="rId18"/>
    <p:sldId id="663" r:id="rId19"/>
    <p:sldId id="664" r:id="rId20"/>
    <p:sldId id="665" r:id="rId21"/>
    <p:sldId id="666" r:id="rId22"/>
    <p:sldId id="667" r:id="rId23"/>
    <p:sldId id="668" r:id="rId24"/>
    <p:sldId id="669" r:id="rId25"/>
    <p:sldId id="670" r:id="rId26"/>
    <p:sldId id="671" r:id="rId27"/>
    <p:sldId id="672" r:id="rId28"/>
    <p:sldId id="673" r:id="rId29"/>
    <p:sldId id="674" r:id="rId30"/>
    <p:sldId id="675" r:id="rId31"/>
    <p:sldId id="676" r:id="rId32"/>
    <p:sldId id="270"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516D"/>
    <a:srgbClr val="80A4CA"/>
    <a:srgbClr val="1D1F2B"/>
    <a:srgbClr val="0552A5"/>
    <a:srgbClr val="004EA2"/>
    <a:srgbClr val="99FFCC"/>
    <a:srgbClr val="158BDB"/>
    <a:srgbClr val="E6E6E6"/>
    <a:srgbClr val="FFDD89"/>
    <a:srgbClr val="F2F4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autoAdjust="0"/>
    <p:restoredTop sz="94056" autoAdjust="0"/>
  </p:normalViewPr>
  <p:slideViewPr>
    <p:cSldViewPr snapToGrid="0">
      <p:cViewPr varScale="1">
        <p:scale>
          <a:sx n="109" d="100"/>
          <a:sy n="109" d="100"/>
        </p:scale>
        <p:origin x="664" y="192"/>
      </p:cViewPr>
      <p:guideLst>
        <p:guide orient="horz" pos="2160"/>
        <p:guide pos="3840"/>
      </p:guideLst>
    </p:cSldViewPr>
  </p:slideViewPr>
  <p:notesTextViewPr>
    <p:cViewPr>
      <p:scale>
        <a:sx n="1" d="1"/>
        <a:sy n="1" d="1"/>
      </p:scale>
      <p:origin x="0" y="0"/>
    </p:cViewPr>
  </p:notesTextViewPr>
  <p:notesViewPr>
    <p:cSldViewPr snapToGrid="0">
      <p:cViewPr varScale="1">
        <p:scale>
          <a:sx n="69" d="100"/>
          <a:sy n="69" d="100"/>
        </p:scale>
        <p:origin x="3264"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0AC56F-D57A-45B6-AE72-CC4C6135D64B}" type="doc">
      <dgm:prSet loTypeId="urn:microsoft.com/office/officeart/2005/8/layout/venn1" loCatId="relationship" qsTypeId="urn:microsoft.com/office/officeart/2005/8/quickstyle/simple1" qsCatId="simple" csTypeId="urn:microsoft.com/office/officeart/2005/8/colors/accent1_2" csCatId="accent1" phldr="1"/>
      <dgm:spPr/>
    </dgm:pt>
    <dgm:pt modelId="{80539F9D-24EE-468C-8CD5-069FB94694AC}">
      <dgm:prSet phldrT="[文本]"/>
      <dgm:spPr>
        <a:solidFill>
          <a:schemeClr val="accent6">
            <a:lumMod val="40000"/>
            <a:lumOff val="60000"/>
          </a:schemeClr>
        </a:solidFill>
      </dgm:spPr>
      <dgm:t>
        <a:bodyPr/>
        <a:lstStyle/>
        <a:p>
          <a:r>
            <a:rPr lang="zh-CN" altLang="en-US" b="1" dirty="0">
              <a:latin typeface="微软雅黑" panose="020B0503020204020204" pitchFamily="34" charset="-122"/>
              <a:ea typeface="微软雅黑" panose="020B0503020204020204" pitchFamily="34" charset="-122"/>
            </a:rPr>
            <a:t>外部环境</a:t>
          </a:r>
          <a:endParaRPr lang="en-US" altLang="zh-CN" b="1" dirty="0">
            <a:latin typeface="微软雅黑" panose="020B0503020204020204" pitchFamily="34" charset="-122"/>
            <a:ea typeface="微软雅黑" panose="020B0503020204020204" pitchFamily="34" charset="-122"/>
          </a:endParaRPr>
        </a:p>
        <a:p>
          <a:r>
            <a:rPr lang="zh-CN" altLang="en-US" b="1" dirty="0">
              <a:latin typeface="微软雅黑" panose="020B0503020204020204" pitchFamily="34" charset="-122"/>
              <a:ea typeface="微软雅黑" panose="020B0503020204020204" pitchFamily="34" charset="-122"/>
            </a:rPr>
            <a:t>（</a:t>
          </a:r>
          <a:r>
            <a:rPr lang="en-US" altLang="zh-CN" b="1" dirty="0">
              <a:latin typeface="微软雅黑" panose="020B0503020204020204" pitchFamily="34" charset="-122"/>
              <a:ea typeface="微软雅黑" panose="020B0503020204020204" pitchFamily="34" charset="-122"/>
            </a:rPr>
            <a:t>PEST</a:t>
          </a:r>
          <a:r>
            <a:rPr lang="zh-CN" altLang="en-US" b="1" dirty="0">
              <a:latin typeface="微软雅黑" panose="020B0503020204020204" pitchFamily="34" charset="-122"/>
              <a:ea typeface="微软雅黑" panose="020B0503020204020204" pitchFamily="34" charset="-122"/>
            </a:rPr>
            <a:t>、波特五力模型）</a:t>
          </a:r>
        </a:p>
      </dgm:t>
    </dgm:pt>
    <dgm:pt modelId="{B4E45502-BB83-41D4-BA57-954D5F2E0841}" type="parTrans" cxnId="{BBBB31E2-0173-4306-B8D9-350843724959}">
      <dgm:prSet/>
      <dgm:spPr/>
      <dgm:t>
        <a:bodyPr/>
        <a:lstStyle/>
        <a:p>
          <a:endParaRPr lang="zh-CN" altLang="en-US">
            <a:latin typeface="微软雅黑" panose="020B0503020204020204" pitchFamily="34" charset="-122"/>
            <a:ea typeface="微软雅黑" panose="020B0503020204020204" pitchFamily="34" charset="-122"/>
          </a:endParaRPr>
        </a:p>
      </dgm:t>
    </dgm:pt>
    <dgm:pt modelId="{75F4C021-E525-46B2-8935-A449ACD92BFB}" type="sibTrans" cxnId="{BBBB31E2-0173-4306-B8D9-350843724959}">
      <dgm:prSet/>
      <dgm:spPr/>
      <dgm:t>
        <a:bodyPr/>
        <a:lstStyle/>
        <a:p>
          <a:endParaRPr lang="zh-CN" altLang="en-US">
            <a:latin typeface="微软雅黑" panose="020B0503020204020204" pitchFamily="34" charset="-122"/>
            <a:ea typeface="微软雅黑" panose="020B0503020204020204" pitchFamily="34" charset="-122"/>
          </a:endParaRPr>
        </a:p>
      </dgm:t>
    </dgm:pt>
    <dgm:pt modelId="{C5CC5707-433B-4617-8766-01681FD8E2B5}">
      <dgm:prSet phldrT="[文本]"/>
      <dgm:spPr>
        <a:solidFill>
          <a:srgbClr val="FB5707">
            <a:alpha val="50000"/>
          </a:srgbClr>
        </a:solidFill>
      </dgm:spPr>
      <dgm:t>
        <a:bodyPr/>
        <a:lstStyle/>
        <a:p>
          <a:pPr algn="l"/>
          <a:r>
            <a:rPr lang="zh-CN" altLang="en-US" b="1" dirty="0">
              <a:latin typeface="微软雅黑" panose="020B0503020204020204" pitchFamily="34" charset="-122"/>
              <a:ea typeface="微软雅黑" panose="020B0503020204020204" pitchFamily="34" charset="-122"/>
            </a:rPr>
            <a:t>愿景和追求</a:t>
          </a:r>
        </a:p>
      </dgm:t>
    </dgm:pt>
    <dgm:pt modelId="{6FE384B1-D462-4442-BF7B-06FCA9869204}" type="parTrans" cxnId="{454C9477-4D81-48B9-ABFE-C072D17E7FB0}">
      <dgm:prSet/>
      <dgm:spPr/>
      <dgm:t>
        <a:bodyPr/>
        <a:lstStyle/>
        <a:p>
          <a:endParaRPr lang="zh-CN" altLang="en-US">
            <a:latin typeface="微软雅黑" panose="020B0503020204020204" pitchFamily="34" charset="-122"/>
            <a:ea typeface="微软雅黑" panose="020B0503020204020204" pitchFamily="34" charset="-122"/>
          </a:endParaRPr>
        </a:p>
      </dgm:t>
    </dgm:pt>
    <dgm:pt modelId="{5E01F473-59C1-4467-8D62-59735C103927}" type="sibTrans" cxnId="{454C9477-4D81-48B9-ABFE-C072D17E7FB0}">
      <dgm:prSet/>
      <dgm:spPr/>
      <dgm:t>
        <a:bodyPr/>
        <a:lstStyle/>
        <a:p>
          <a:endParaRPr lang="zh-CN" altLang="en-US">
            <a:latin typeface="微软雅黑" panose="020B0503020204020204" pitchFamily="34" charset="-122"/>
            <a:ea typeface="微软雅黑" panose="020B0503020204020204" pitchFamily="34" charset="-122"/>
          </a:endParaRPr>
        </a:p>
      </dgm:t>
    </dgm:pt>
    <dgm:pt modelId="{2A992C9C-28E3-4939-B04A-A27257560455}">
      <dgm:prSet phldrT="[文本]"/>
      <dgm:spPr>
        <a:solidFill>
          <a:srgbClr val="B7FF69">
            <a:alpha val="50000"/>
          </a:srgbClr>
        </a:solidFill>
      </dgm:spPr>
      <dgm:t>
        <a:bodyPr/>
        <a:lstStyle/>
        <a:p>
          <a:pPr algn="ctr"/>
          <a:r>
            <a:rPr lang="zh-CN" altLang="en-US" b="1" dirty="0">
              <a:latin typeface="微软雅黑" panose="020B0503020204020204" pitchFamily="34" charset="-122"/>
              <a:ea typeface="微软雅黑" panose="020B0503020204020204" pitchFamily="34" charset="-122"/>
            </a:rPr>
            <a:t>内部实力</a:t>
          </a:r>
          <a:endParaRPr lang="en-US" altLang="zh-CN" b="1" dirty="0">
            <a:latin typeface="微软雅黑" panose="020B0503020204020204" pitchFamily="34" charset="-122"/>
            <a:ea typeface="微软雅黑" panose="020B0503020204020204" pitchFamily="34" charset="-122"/>
          </a:endParaRPr>
        </a:p>
        <a:p>
          <a:pPr algn="ctr"/>
          <a:r>
            <a:rPr lang="zh-CN" altLang="en-US" b="1" dirty="0">
              <a:latin typeface="微软雅黑" panose="020B0503020204020204" pitchFamily="34" charset="-122"/>
              <a:ea typeface="微软雅黑" panose="020B0503020204020204" pitchFamily="34" charset="-122"/>
            </a:rPr>
            <a:t>（核心竞争力）</a:t>
          </a:r>
        </a:p>
      </dgm:t>
    </dgm:pt>
    <dgm:pt modelId="{338E6692-5332-4D0A-AC70-022168B85957}" type="parTrans" cxnId="{BE5495B7-5EF9-4249-B96A-5BA8FB0525C2}">
      <dgm:prSet/>
      <dgm:spPr/>
      <dgm:t>
        <a:bodyPr/>
        <a:lstStyle/>
        <a:p>
          <a:endParaRPr lang="zh-CN" altLang="en-US">
            <a:latin typeface="微软雅黑" panose="020B0503020204020204" pitchFamily="34" charset="-122"/>
            <a:ea typeface="微软雅黑" panose="020B0503020204020204" pitchFamily="34" charset="-122"/>
          </a:endParaRPr>
        </a:p>
      </dgm:t>
    </dgm:pt>
    <dgm:pt modelId="{B17620E4-FF1C-42FC-B067-64833AD29400}" type="sibTrans" cxnId="{BE5495B7-5EF9-4249-B96A-5BA8FB0525C2}">
      <dgm:prSet/>
      <dgm:spPr/>
      <dgm:t>
        <a:bodyPr/>
        <a:lstStyle/>
        <a:p>
          <a:endParaRPr lang="zh-CN" altLang="en-US">
            <a:latin typeface="微软雅黑" panose="020B0503020204020204" pitchFamily="34" charset="-122"/>
            <a:ea typeface="微软雅黑" panose="020B0503020204020204" pitchFamily="34" charset="-122"/>
          </a:endParaRPr>
        </a:p>
      </dgm:t>
    </dgm:pt>
    <dgm:pt modelId="{AFD98B35-5EBD-4966-A974-DBE350D209C6}" type="pres">
      <dgm:prSet presAssocID="{AB0AC56F-D57A-45B6-AE72-CC4C6135D64B}" presName="compositeShape" presStyleCnt="0">
        <dgm:presLayoutVars>
          <dgm:chMax val="7"/>
          <dgm:dir/>
          <dgm:resizeHandles val="exact"/>
        </dgm:presLayoutVars>
      </dgm:prSet>
      <dgm:spPr/>
    </dgm:pt>
    <dgm:pt modelId="{8968DD73-F82B-47B1-9F9E-A28966A7E6C0}" type="pres">
      <dgm:prSet presAssocID="{80539F9D-24EE-468C-8CD5-069FB94694AC}" presName="circ1" presStyleLbl="vennNode1" presStyleIdx="0" presStyleCnt="3"/>
      <dgm:spPr/>
    </dgm:pt>
    <dgm:pt modelId="{DEA81850-6CD8-4786-82D0-1825716192A4}" type="pres">
      <dgm:prSet presAssocID="{80539F9D-24EE-468C-8CD5-069FB94694AC}" presName="circ1Tx" presStyleLbl="revTx" presStyleIdx="0" presStyleCnt="0">
        <dgm:presLayoutVars>
          <dgm:chMax val="0"/>
          <dgm:chPref val="0"/>
          <dgm:bulletEnabled val="1"/>
        </dgm:presLayoutVars>
      </dgm:prSet>
      <dgm:spPr/>
    </dgm:pt>
    <dgm:pt modelId="{ADFE16D9-3D85-4136-9796-8B9EB14E420B}" type="pres">
      <dgm:prSet presAssocID="{C5CC5707-433B-4617-8766-01681FD8E2B5}" presName="circ2" presStyleLbl="vennNode1" presStyleIdx="1" presStyleCnt="3"/>
      <dgm:spPr/>
    </dgm:pt>
    <dgm:pt modelId="{26650E6E-ACF2-44B2-A7CD-410B714FA2CE}" type="pres">
      <dgm:prSet presAssocID="{C5CC5707-433B-4617-8766-01681FD8E2B5}" presName="circ2Tx" presStyleLbl="revTx" presStyleIdx="0" presStyleCnt="0">
        <dgm:presLayoutVars>
          <dgm:chMax val="0"/>
          <dgm:chPref val="0"/>
          <dgm:bulletEnabled val="1"/>
        </dgm:presLayoutVars>
      </dgm:prSet>
      <dgm:spPr/>
    </dgm:pt>
    <dgm:pt modelId="{59470256-93AA-46FD-B2A4-ED78183A7208}" type="pres">
      <dgm:prSet presAssocID="{2A992C9C-28E3-4939-B04A-A27257560455}" presName="circ3" presStyleLbl="vennNode1" presStyleIdx="2" presStyleCnt="3"/>
      <dgm:spPr/>
    </dgm:pt>
    <dgm:pt modelId="{089703AF-7049-495F-B037-4667D12439F5}" type="pres">
      <dgm:prSet presAssocID="{2A992C9C-28E3-4939-B04A-A27257560455}" presName="circ3Tx" presStyleLbl="revTx" presStyleIdx="0" presStyleCnt="0">
        <dgm:presLayoutVars>
          <dgm:chMax val="0"/>
          <dgm:chPref val="0"/>
          <dgm:bulletEnabled val="1"/>
        </dgm:presLayoutVars>
      </dgm:prSet>
      <dgm:spPr/>
    </dgm:pt>
  </dgm:ptLst>
  <dgm:cxnLst>
    <dgm:cxn modelId="{E2CD100A-B445-49CF-BE2E-72B53C601307}" type="presOf" srcId="{2A992C9C-28E3-4939-B04A-A27257560455}" destId="{089703AF-7049-495F-B037-4667D12439F5}" srcOrd="1" destOrd="0" presId="urn:microsoft.com/office/officeart/2005/8/layout/venn1"/>
    <dgm:cxn modelId="{858B6054-233F-4D42-B7F0-987015AD9B87}" type="presOf" srcId="{AB0AC56F-D57A-45B6-AE72-CC4C6135D64B}" destId="{AFD98B35-5EBD-4966-A974-DBE350D209C6}" srcOrd="0" destOrd="0" presId="urn:microsoft.com/office/officeart/2005/8/layout/venn1"/>
    <dgm:cxn modelId="{D87CC557-4399-4A68-98A3-2192F035A7DE}" type="presOf" srcId="{80539F9D-24EE-468C-8CD5-069FB94694AC}" destId="{8968DD73-F82B-47B1-9F9E-A28966A7E6C0}" srcOrd="0" destOrd="0" presId="urn:microsoft.com/office/officeart/2005/8/layout/venn1"/>
    <dgm:cxn modelId="{37C43F71-2627-4757-B77F-4C4AEFC84DE5}" type="presOf" srcId="{C5CC5707-433B-4617-8766-01681FD8E2B5}" destId="{ADFE16D9-3D85-4136-9796-8B9EB14E420B}" srcOrd="0" destOrd="0" presId="urn:microsoft.com/office/officeart/2005/8/layout/venn1"/>
    <dgm:cxn modelId="{980B9277-3AB5-44AD-A67B-9A81D887179C}" type="presOf" srcId="{C5CC5707-433B-4617-8766-01681FD8E2B5}" destId="{26650E6E-ACF2-44B2-A7CD-410B714FA2CE}" srcOrd="1" destOrd="0" presId="urn:microsoft.com/office/officeart/2005/8/layout/venn1"/>
    <dgm:cxn modelId="{454C9477-4D81-48B9-ABFE-C072D17E7FB0}" srcId="{AB0AC56F-D57A-45B6-AE72-CC4C6135D64B}" destId="{C5CC5707-433B-4617-8766-01681FD8E2B5}" srcOrd="1" destOrd="0" parTransId="{6FE384B1-D462-4442-BF7B-06FCA9869204}" sibTransId="{5E01F473-59C1-4467-8D62-59735C103927}"/>
    <dgm:cxn modelId="{11E56E9A-D9D5-4A05-A291-1970210A2D17}" type="presOf" srcId="{2A992C9C-28E3-4939-B04A-A27257560455}" destId="{59470256-93AA-46FD-B2A4-ED78183A7208}" srcOrd="0" destOrd="0" presId="urn:microsoft.com/office/officeart/2005/8/layout/venn1"/>
    <dgm:cxn modelId="{BE5495B7-5EF9-4249-B96A-5BA8FB0525C2}" srcId="{AB0AC56F-D57A-45B6-AE72-CC4C6135D64B}" destId="{2A992C9C-28E3-4939-B04A-A27257560455}" srcOrd="2" destOrd="0" parTransId="{338E6692-5332-4D0A-AC70-022168B85957}" sibTransId="{B17620E4-FF1C-42FC-B067-64833AD29400}"/>
    <dgm:cxn modelId="{39698FC5-0CAF-42B6-82E7-3C2BB4D8F716}" type="presOf" srcId="{80539F9D-24EE-468C-8CD5-069FB94694AC}" destId="{DEA81850-6CD8-4786-82D0-1825716192A4}" srcOrd="1" destOrd="0" presId="urn:microsoft.com/office/officeart/2005/8/layout/venn1"/>
    <dgm:cxn modelId="{BBBB31E2-0173-4306-B8D9-350843724959}" srcId="{AB0AC56F-D57A-45B6-AE72-CC4C6135D64B}" destId="{80539F9D-24EE-468C-8CD5-069FB94694AC}" srcOrd="0" destOrd="0" parTransId="{B4E45502-BB83-41D4-BA57-954D5F2E0841}" sibTransId="{75F4C021-E525-46B2-8935-A449ACD92BFB}"/>
    <dgm:cxn modelId="{838EF57D-CFD2-431F-B1C4-1C15B1108992}" type="presParOf" srcId="{AFD98B35-5EBD-4966-A974-DBE350D209C6}" destId="{8968DD73-F82B-47B1-9F9E-A28966A7E6C0}" srcOrd="0" destOrd="0" presId="urn:microsoft.com/office/officeart/2005/8/layout/venn1"/>
    <dgm:cxn modelId="{0811C616-7349-444A-BAD6-F01E077C12FE}" type="presParOf" srcId="{AFD98B35-5EBD-4966-A974-DBE350D209C6}" destId="{DEA81850-6CD8-4786-82D0-1825716192A4}" srcOrd="1" destOrd="0" presId="urn:microsoft.com/office/officeart/2005/8/layout/venn1"/>
    <dgm:cxn modelId="{5B706BA7-64DD-42A0-8698-D0E181441A24}" type="presParOf" srcId="{AFD98B35-5EBD-4966-A974-DBE350D209C6}" destId="{ADFE16D9-3D85-4136-9796-8B9EB14E420B}" srcOrd="2" destOrd="0" presId="urn:microsoft.com/office/officeart/2005/8/layout/venn1"/>
    <dgm:cxn modelId="{6D79C5DF-DD76-4848-96ED-D7426A44FFC3}" type="presParOf" srcId="{AFD98B35-5EBD-4966-A974-DBE350D209C6}" destId="{26650E6E-ACF2-44B2-A7CD-410B714FA2CE}" srcOrd="3" destOrd="0" presId="urn:microsoft.com/office/officeart/2005/8/layout/venn1"/>
    <dgm:cxn modelId="{F2DBAAD0-3F08-4E7D-83E4-BBD91B386539}" type="presParOf" srcId="{AFD98B35-5EBD-4966-A974-DBE350D209C6}" destId="{59470256-93AA-46FD-B2A4-ED78183A7208}" srcOrd="4" destOrd="0" presId="urn:microsoft.com/office/officeart/2005/8/layout/venn1"/>
    <dgm:cxn modelId="{BBA70E5F-2533-4616-81C1-3AB8ADF8E748}" type="presParOf" srcId="{AFD98B35-5EBD-4966-A974-DBE350D209C6}" destId="{089703AF-7049-495F-B037-4667D12439F5}"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8DD73-F82B-47B1-9F9E-A28966A7E6C0}">
      <dsp:nvSpPr>
        <dsp:cNvPr id="0" name=""/>
        <dsp:cNvSpPr/>
      </dsp:nvSpPr>
      <dsp:spPr>
        <a:xfrm>
          <a:off x="1556000" y="49179"/>
          <a:ext cx="2360605" cy="2360605"/>
        </a:xfrm>
        <a:prstGeom prst="ellipse">
          <a:avLst/>
        </a:prstGeom>
        <a:solidFill>
          <a:schemeClr val="accent6">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zh-CN" altLang="en-US" sz="1500" b="1" kern="1200" dirty="0">
              <a:latin typeface="微软雅黑" panose="020B0503020204020204" pitchFamily="34" charset="-122"/>
              <a:ea typeface="微软雅黑" panose="020B0503020204020204" pitchFamily="34" charset="-122"/>
            </a:rPr>
            <a:t>外部环境</a:t>
          </a:r>
          <a:endParaRPr lang="en-US" altLang="zh-CN" sz="1500" b="1" kern="1200" dirty="0">
            <a:latin typeface="微软雅黑" panose="020B0503020204020204" pitchFamily="34" charset="-122"/>
            <a:ea typeface="微软雅黑" panose="020B0503020204020204" pitchFamily="34" charset="-122"/>
          </a:endParaRPr>
        </a:p>
        <a:p>
          <a:pPr marL="0" lvl="0" indent="0" algn="ctr" defTabSz="666750">
            <a:lnSpc>
              <a:spcPct val="90000"/>
            </a:lnSpc>
            <a:spcBef>
              <a:spcPct val="0"/>
            </a:spcBef>
            <a:spcAft>
              <a:spcPct val="35000"/>
            </a:spcAft>
            <a:buNone/>
          </a:pPr>
          <a:r>
            <a:rPr lang="zh-CN" altLang="en-US" sz="1500" b="1" kern="1200" dirty="0">
              <a:latin typeface="微软雅黑" panose="020B0503020204020204" pitchFamily="34" charset="-122"/>
              <a:ea typeface="微软雅黑" panose="020B0503020204020204" pitchFamily="34" charset="-122"/>
            </a:rPr>
            <a:t>（</a:t>
          </a:r>
          <a:r>
            <a:rPr lang="en-US" altLang="zh-CN" sz="1500" b="1" kern="1200" dirty="0">
              <a:latin typeface="微软雅黑" panose="020B0503020204020204" pitchFamily="34" charset="-122"/>
              <a:ea typeface="微软雅黑" panose="020B0503020204020204" pitchFamily="34" charset="-122"/>
            </a:rPr>
            <a:t>PEST</a:t>
          </a:r>
          <a:r>
            <a:rPr lang="zh-CN" altLang="en-US" sz="1500" b="1" kern="1200" dirty="0">
              <a:latin typeface="微软雅黑" panose="020B0503020204020204" pitchFamily="34" charset="-122"/>
              <a:ea typeface="微软雅黑" panose="020B0503020204020204" pitchFamily="34" charset="-122"/>
            </a:rPr>
            <a:t>、波特五力模型）</a:t>
          </a:r>
        </a:p>
      </dsp:txBody>
      <dsp:txXfrm>
        <a:off x="1870748" y="462285"/>
        <a:ext cx="1731110" cy="1062272"/>
      </dsp:txXfrm>
    </dsp:sp>
    <dsp:sp modelId="{ADFE16D9-3D85-4136-9796-8B9EB14E420B}">
      <dsp:nvSpPr>
        <dsp:cNvPr id="0" name=""/>
        <dsp:cNvSpPr/>
      </dsp:nvSpPr>
      <dsp:spPr>
        <a:xfrm>
          <a:off x="2407785" y="1524557"/>
          <a:ext cx="2360605" cy="2360605"/>
        </a:xfrm>
        <a:prstGeom prst="ellipse">
          <a:avLst/>
        </a:prstGeom>
        <a:solidFill>
          <a:srgbClr val="FB5707">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l" defTabSz="666750">
            <a:lnSpc>
              <a:spcPct val="90000"/>
            </a:lnSpc>
            <a:spcBef>
              <a:spcPct val="0"/>
            </a:spcBef>
            <a:spcAft>
              <a:spcPct val="35000"/>
            </a:spcAft>
            <a:buNone/>
          </a:pPr>
          <a:r>
            <a:rPr lang="zh-CN" altLang="en-US" sz="1500" b="1" kern="1200" dirty="0">
              <a:latin typeface="微软雅黑" panose="020B0503020204020204" pitchFamily="34" charset="-122"/>
              <a:ea typeface="微软雅黑" panose="020B0503020204020204" pitchFamily="34" charset="-122"/>
            </a:rPr>
            <a:t>愿景和追求</a:t>
          </a:r>
        </a:p>
      </dsp:txBody>
      <dsp:txXfrm>
        <a:off x="3129737" y="2134380"/>
        <a:ext cx="1416363" cy="1298332"/>
      </dsp:txXfrm>
    </dsp:sp>
    <dsp:sp modelId="{59470256-93AA-46FD-B2A4-ED78183A7208}">
      <dsp:nvSpPr>
        <dsp:cNvPr id="0" name=""/>
        <dsp:cNvSpPr/>
      </dsp:nvSpPr>
      <dsp:spPr>
        <a:xfrm>
          <a:off x="704215" y="1524557"/>
          <a:ext cx="2360605" cy="2360605"/>
        </a:xfrm>
        <a:prstGeom prst="ellipse">
          <a:avLst/>
        </a:prstGeom>
        <a:solidFill>
          <a:srgbClr val="B7FF69">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zh-CN" altLang="en-US" sz="1500" b="1" kern="1200" dirty="0">
              <a:latin typeface="微软雅黑" panose="020B0503020204020204" pitchFamily="34" charset="-122"/>
              <a:ea typeface="微软雅黑" panose="020B0503020204020204" pitchFamily="34" charset="-122"/>
            </a:rPr>
            <a:t>内部实力</a:t>
          </a:r>
          <a:endParaRPr lang="en-US" altLang="zh-CN" sz="1500" b="1" kern="1200" dirty="0">
            <a:latin typeface="微软雅黑" panose="020B0503020204020204" pitchFamily="34" charset="-122"/>
            <a:ea typeface="微软雅黑" panose="020B0503020204020204" pitchFamily="34" charset="-122"/>
          </a:endParaRPr>
        </a:p>
        <a:p>
          <a:pPr marL="0" lvl="0" indent="0" algn="ctr" defTabSz="666750">
            <a:lnSpc>
              <a:spcPct val="90000"/>
            </a:lnSpc>
            <a:spcBef>
              <a:spcPct val="0"/>
            </a:spcBef>
            <a:spcAft>
              <a:spcPct val="35000"/>
            </a:spcAft>
            <a:buNone/>
          </a:pPr>
          <a:r>
            <a:rPr lang="zh-CN" altLang="en-US" sz="1500" b="1" kern="1200" dirty="0">
              <a:latin typeface="微软雅黑" panose="020B0503020204020204" pitchFamily="34" charset="-122"/>
              <a:ea typeface="微软雅黑" panose="020B0503020204020204" pitchFamily="34" charset="-122"/>
            </a:rPr>
            <a:t>（核心竞争力）</a:t>
          </a:r>
        </a:p>
      </dsp:txBody>
      <dsp:txXfrm>
        <a:off x="926506" y="2134380"/>
        <a:ext cx="1416363" cy="129833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EDF8A4-6414-41BF-BA7D-EED721D87C32}" type="datetimeFigureOut">
              <a:rPr lang="zh-CN" altLang="en-US" smtClean="0"/>
              <a:t>2021/5/8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EB323D-94E2-4D80-A2A6-17E3CACEB523}" type="slidenum">
              <a:rPr lang="zh-CN" altLang="en-US" smtClean="0"/>
              <a:t>‹#›</a:t>
            </a:fld>
            <a:endParaRPr lang="zh-CN" altLang="en-US"/>
          </a:p>
        </p:txBody>
      </p:sp>
    </p:spTree>
    <p:extLst>
      <p:ext uri="{BB962C8B-B14F-4D97-AF65-F5344CB8AC3E}">
        <p14:creationId xmlns:p14="http://schemas.microsoft.com/office/powerpoint/2010/main" val="164060237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jpeg>
</file>

<file path=ppt/media/image14.tiff>
</file>

<file path=ppt/media/image15.tiff>
</file>

<file path=ppt/media/image16.tiff>
</file>

<file path=ppt/media/image17.tiff>
</file>

<file path=ppt/media/image18.png>
</file>

<file path=ppt/media/image19.png>
</file>

<file path=ppt/media/image2.jpg>
</file>

<file path=ppt/media/image20.png>
</file>

<file path=ppt/media/image21.png>
</file>

<file path=ppt/media/image22.png>
</file>

<file path=ppt/media/image23.jpeg>
</file>

<file path=ppt/media/image24.png>
</file>

<file path=ppt/media/image3.jpg>
</file>

<file path=ppt/media/image4.png>
</file>

<file path=ppt/media/image5.jpeg>
</file>

<file path=ppt/media/image6.jpeg>
</file>

<file path=ppt/media/image7.jpe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B1DBBE-1205-4049-8A77-430C4DD10BE7}" type="datetimeFigureOut">
              <a:rPr lang="zh-CN" altLang="en-US" smtClean="0"/>
              <a:t>2021/5/8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0AD23F-AE0E-4F34-BC3D-0464CD96A145}" type="slidenum">
              <a:rPr lang="zh-CN" altLang="en-US" smtClean="0"/>
              <a:t>‹#›</a:t>
            </a:fld>
            <a:endParaRPr lang="zh-CN" altLang="en-US"/>
          </a:p>
        </p:txBody>
      </p:sp>
    </p:spTree>
    <p:extLst>
      <p:ext uri="{BB962C8B-B14F-4D97-AF65-F5344CB8AC3E}">
        <p14:creationId xmlns:p14="http://schemas.microsoft.com/office/powerpoint/2010/main" val="3330863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a:t>
            </a:fld>
            <a:endParaRPr lang="zh-CN" altLang="en-US"/>
          </a:p>
        </p:txBody>
      </p:sp>
    </p:spTree>
    <p:extLst>
      <p:ext uri="{BB962C8B-B14F-4D97-AF65-F5344CB8AC3E}">
        <p14:creationId xmlns:p14="http://schemas.microsoft.com/office/powerpoint/2010/main" val="508486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11</a:t>
            </a:fld>
            <a:endParaRPr lang="zh-CN" altLang="en-US"/>
          </a:p>
        </p:txBody>
      </p:sp>
    </p:spTree>
    <p:extLst>
      <p:ext uri="{BB962C8B-B14F-4D97-AF65-F5344CB8AC3E}">
        <p14:creationId xmlns:p14="http://schemas.microsoft.com/office/powerpoint/2010/main" val="3519517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12</a:t>
            </a:fld>
            <a:endParaRPr lang="zh-CN" altLang="en-US"/>
          </a:p>
        </p:txBody>
      </p:sp>
    </p:spTree>
    <p:extLst>
      <p:ext uri="{BB962C8B-B14F-4D97-AF65-F5344CB8AC3E}">
        <p14:creationId xmlns:p14="http://schemas.microsoft.com/office/powerpoint/2010/main" val="31871057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13</a:t>
            </a:fld>
            <a:endParaRPr lang="zh-CN" altLang="en-US"/>
          </a:p>
        </p:txBody>
      </p:sp>
    </p:spTree>
    <p:extLst>
      <p:ext uri="{BB962C8B-B14F-4D97-AF65-F5344CB8AC3E}">
        <p14:creationId xmlns:p14="http://schemas.microsoft.com/office/powerpoint/2010/main" val="2212615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14</a:t>
            </a:fld>
            <a:endParaRPr lang="zh-CN" altLang="en-US"/>
          </a:p>
        </p:txBody>
      </p:sp>
    </p:spTree>
    <p:extLst>
      <p:ext uri="{BB962C8B-B14F-4D97-AF65-F5344CB8AC3E}">
        <p14:creationId xmlns:p14="http://schemas.microsoft.com/office/powerpoint/2010/main" val="4270952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15</a:t>
            </a:fld>
            <a:endParaRPr lang="zh-CN" altLang="en-US"/>
          </a:p>
        </p:txBody>
      </p:sp>
    </p:spTree>
    <p:extLst>
      <p:ext uri="{BB962C8B-B14F-4D97-AF65-F5344CB8AC3E}">
        <p14:creationId xmlns:p14="http://schemas.microsoft.com/office/powerpoint/2010/main" val="2306748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16</a:t>
            </a:fld>
            <a:endParaRPr lang="zh-CN" altLang="en-US"/>
          </a:p>
        </p:txBody>
      </p:sp>
    </p:spTree>
    <p:extLst>
      <p:ext uri="{BB962C8B-B14F-4D97-AF65-F5344CB8AC3E}">
        <p14:creationId xmlns:p14="http://schemas.microsoft.com/office/powerpoint/2010/main" val="14571933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17</a:t>
            </a:fld>
            <a:endParaRPr lang="zh-CN" altLang="en-US"/>
          </a:p>
        </p:txBody>
      </p:sp>
    </p:spTree>
    <p:extLst>
      <p:ext uri="{BB962C8B-B14F-4D97-AF65-F5344CB8AC3E}">
        <p14:creationId xmlns:p14="http://schemas.microsoft.com/office/powerpoint/2010/main" val="13730946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18</a:t>
            </a:fld>
            <a:endParaRPr lang="zh-CN" altLang="en-US"/>
          </a:p>
        </p:txBody>
      </p:sp>
    </p:spTree>
    <p:extLst>
      <p:ext uri="{BB962C8B-B14F-4D97-AF65-F5344CB8AC3E}">
        <p14:creationId xmlns:p14="http://schemas.microsoft.com/office/powerpoint/2010/main" val="10255644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19</a:t>
            </a:fld>
            <a:endParaRPr lang="zh-CN" altLang="en-US"/>
          </a:p>
        </p:txBody>
      </p:sp>
    </p:spTree>
    <p:extLst>
      <p:ext uri="{BB962C8B-B14F-4D97-AF65-F5344CB8AC3E}">
        <p14:creationId xmlns:p14="http://schemas.microsoft.com/office/powerpoint/2010/main" val="19660727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20</a:t>
            </a:fld>
            <a:endParaRPr lang="zh-CN" altLang="en-US"/>
          </a:p>
        </p:txBody>
      </p:sp>
    </p:spTree>
    <p:extLst>
      <p:ext uri="{BB962C8B-B14F-4D97-AF65-F5344CB8AC3E}">
        <p14:creationId xmlns:p14="http://schemas.microsoft.com/office/powerpoint/2010/main" val="3884543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3</a:t>
            </a:fld>
            <a:endParaRPr lang="zh-CN" altLang="en-US"/>
          </a:p>
        </p:txBody>
      </p:sp>
    </p:spTree>
    <p:extLst>
      <p:ext uri="{BB962C8B-B14F-4D97-AF65-F5344CB8AC3E}">
        <p14:creationId xmlns:p14="http://schemas.microsoft.com/office/powerpoint/2010/main" val="3942145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21</a:t>
            </a:fld>
            <a:endParaRPr lang="zh-CN" altLang="en-US"/>
          </a:p>
        </p:txBody>
      </p:sp>
    </p:spTree>
    <p:extLst>
      <p:ext uri="{BB962C8B-B14F-4D97-AF65-F5344CB8AC3E}">
        <p14:creationId xmlns:p14="http://schemas.microsoft.com/office/powerpoint/2010/main" val="14477526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22</a:t>
            </a:fld>
            <a:endParaRPr lang="zh-CN" altLang="en-US"/>
          </a:p>
        </p:txBody>
      </p:sp>
    </p:spTree>
    <p:extLst>
      <p:ext uri="{BB962C8B-B14F-4D97-AF65-F5344CB8AC3E}">
        <p14:creationId xmlns:p14="http://schemas.microsoft.com/office/powerpoint/2010/main" val="2365174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23</a:t>
            </a:fld>
            <a:endParaRPr lang="zh-CN" altLang="en-US"/>
          </a:p>
        </p:txBody>
      </p:sp>
    </p:spTree>
    <p:extLst>
      <p:ext uri="{BB962C8B-B14F-4D97-AF65-F5344CB8AC3E}">
        <p14:creationId xmlns:p14="http://schemas.microsoft.com/office/powerpoint/2010/main" val="390517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24</a:t>
            </a:fld>
            <a:endParaRPr lang="zh-CN" altLang="en-US"/>
          </a:p>
        </p:txBody>
      </p:sp>
    </p:spTree>
    <p:extLst>
      <p:ext uri="{BB962C8B-B14F-4D97-AF65-F5344CB8AC3E}">
        <p14:creationId xmlns:p14="http://schemas.microsoft.com/office/powerpoint/2010/main" val="32461356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25</a:t>
            </a:fld>
            <a:endParaRPr lang="zh-CN" altLang="en-US"/>
          </a:p>
        </p:txBody>
      </p:sp>
    </p:spTree>
    <p:extLst>
      <p:ext uri="{BB962C8B-B14F-4D97-AF65-F5344CB8AC3E}">
        <p14:creationId xmlns:p14="http://schemas.microsoft.com/office/powerpoint/2010/main" val="570044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26</a:t>
            </a:fld>
            <a:endParaRPr lang="zh-CN" altLang="en-US"/>
          </a:p>
        </p:txBody>
      </p:sp>
    </p:spTree>
    <p:extLst>
      <p:ext uri="{BB962C8B-B14F-4D97-AF65-F5344CB8AC3E}">
        <p14:creationId xmlns:p14="http://schemas.microsoft.com/office/powerpoint/2010/main" val="14095711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27</a:t>
            </a:fld>
            <a:endParaRPr lang="zh-CN" altLang="en-US"/>
          </a:p>
        </p:txBody>
      </p:sp>
    </p:spTree>
    <p:extLst>
      <p:ext uri="{BB962C8B-B14F-4D97-AF65-F5344CB8AC3E}">
        <p14:creationId xmlns:p14="http://schemas.microsoft.com/office/powerpoint/2010/main" val="14197279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28</a:t>
            </a:fld>
            <a:endParaRPr lang="zh-CN" altLang="en-US"/>
          </a:p>
        </p:txBody>
      </p:sp>
    </p:spTree>
    <p:extLst>
      <p:ext uri="{BB962C8B-B14F-4D97-AF65-F5344CB8AC3E}">
        <p14:creationId xmlns:p14="http://schemas.microsoft.com/office/powerpoint/2010/main" val="22764829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29</a:t>
            </a:fld>
            <a:endParaRPr lang="zh-CN" altLang="en-US"/>
          </a:p>
        </p:txBody>
      </p:sp>
    </p:spTree>
    <p:extLst>
      <p:ext uri="{BB962C8B-B14F-4D97-AF65-F5344CB8AC3E}">
        <p14:creationId xmlns:p14="http://schemas.microsoft.com/office/powerpoint/2010/main" val="31810559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30</a:t>
            </a:fld>
            <a:endParaRPr lang="zh-CN" altLang="en-US"/>
          </a:p>
        </p:txBody>
      </p:sp>
    </p:spTree>
    <p:extLst>
      <p:ext uri="{BB962C8B-B14F-4D97-AF65-F5344CB8AC3E}">
        <p14:creationId xmlns:p14="http://schemas.microsoft.com/office/powerpoint/2010/main" val="2257078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4</a:t>
            </a:fld>
            <a:endParaRPr lang="zh-CN" altLang="en-US"/>
          </a:p>
        </p:txBody>
      </p:sp>
    </p:spTree>
    <p:extLst>
      <p:ext uri="{BB962C8B-B14F-4D97-AF65-F5344CB8AC3E}">
        <p14:creationId xmlns:p14="http://schemas.microsoft.com/office/powerpoint/2010/main" val="35469974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31</a:t>
            </a:fld>
            <a:endParaRPr lang="zh-CN" altLang="en-US"/>
          </a:p>
        </p:txBody>
      </p:sp>
    </p:spTree>
    <p:extLst>
      <p:ext uri="{BB962C8B-B14F-4D97-AF65-F5344CB8AC3E}">
        <p14:creationId xmlns:p14="http://schemas.microsoft.com/office/powerpoint/2010/main" val="4111364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5</a:t>
            </a:fld>
            <a:endParaRPr lang="zh-CN" altLang="en-US"/>
          </a:p>
        </p:txBody>
      </p:sp>
    </p:spTree>
    <p:extLst>
      <p:ext uri="{BB962C8B-B14F-4D97-AF65-F5344CB8AC3E}">
        <p14:creationId xmlns:p14="http://schemas.microsoft.com/office/powerpoint/2010/main" val="337079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6</a:t>
            </a:fld>
            <a:endParaRPr lang="zh-CN" altLang="en-US"/>
          </a:p>
        </p:txBody>
      </p:sp>
    </p:spTree>
    <p:extLst>
      <p:ext uri="{BB962C8B-B14F-4D97-AF65-F5344CB8AC3E}">
        <p14:creationId xmlns:p14="http://schemas.microsoft.com/office/powerpoint/2010/main" val="2173067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7</a:t>
            </a:fld>
            <a:endParaRPr lang="zh-CN" altLang="en-US"/>
          </a:p>
        </p:txBody>
      </p:sp>
    </p:spTree>
    <p:extLst>
      <p:ext uri="{BB962C8B-B14F-4D97-AF65-F5344CB8AC3E}">
        <p14:creationId xmlns:p14="http://schemas.microsoft.com/office/powerpoint/2010/main" val="4038217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8</a:t>
            </a:fld>
            <a:endParaRPr lang="zh-CN" altLang="en-US"/>
          </a:p>
        </p:txBody>
      </p:sp>
    </p:spTree>
    <p:extLst>
      <p:ext uri="{BB962C8B-B14F-4D97-AF65-F5344CB8AC3E}">
        <p14:creationId xmlns:p14="http://schemas.microsoft.com/office/powerpoint/2010/main" val="32395347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9</a:t>
            </a:fld>
            <a:endParaRPr lang="zh-CN" altLang="en-US"/>
          </a:p>
        </p:txBody>
      </p:sp>
    </p:spTree>
    <p:extLst>
      <p:ext uri="{BB962C8B-B14F-4D97-AF65-F5344CB8AC3E}">
        <p14:creationId xmlns:p14="http://schemas.microsoft.com/office/powerpoint/2010/main" val="2556124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B0AD23F-AE0E-4F34-BC3D-0464CD96A145}" type="slidenum">
              <a:rPr lang="zh-CN" altLang="en-US" smtClean="0"/>
              <a:t>10</a:t>
            </a:fld>
            <a:endParaRPr lang="zh-CN" altLang="en-US"/>
          </a:p>
        </p:txBody>
      </p:sp>
    </p:spTree>
    <p:extLst>
      <p:ext uri="{BB962C8B-B14F-4D97-AF65-F5344CB8AC3E}">
        <p14:creationId xmlns:p14="http://schemas.microsoft.com/office/powerpoint/2010/main" val="10333136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白">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0678" y="270935"/>
            <a:ext cx="12170645" cy="6300625"/>
          </a:xfrm>
          <a:prstGeom prst="rect">
            <a:avLst/>
          </a:prstGeom>
        </p:spPr>
      </p:pic>
      <p:pic>
        <p:nvPicPr>
          <p:cNvPr id="6" name="图片 5"/>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6577048"/>
            <a:ext cx="12192000" cy="280952"/>
          </a:xfrm>
          <a:prstGeom prst="rect">
            <a:avLst/>
          </a:prstGeom>
        </p:spPr>
      </p:pic>
      <p:sp>
        <p:nvSpPr>
          <p:cNvPr id="9" name="标题文本"/>
          <p:cNvSpPr txBox="1">
            <a:spLocks noGrp="1"/>
          </p:cNvSpPr>
          <p:nvPr>
            <p:ph type="title"/>
          </p:nvPr>
        </p:nvSpPr>
        <p:spPr>
          <a:xfrm>
            <a:off x="889001" y="2008367"/>
            <a:ext cx="10414001" cy="1387976"/>
          </a:xfrm>
          <a:prstGeom prst="rect">
            <a:avLst/>
          </a:prstGeom>
        </p:spPr>
        <p:txBody>
          <a:bodyPr>
            <a:normAutofit/>
          </a:bodyPr>
          <a:lstStyle>
            <a:lvl1pPr marL="0" indent="0" algn="ctr" defTabSz="685800" rtl="0" eaLnBrk="1" latinLnBrk="0" hangingPunct="1">
              <a:lnSpc>
                <a:spcPct val="90000"/>
              </a:lnSpc>
              <a:spcBef>
                <a:spcPts val="2125"/>
              </a:spcBef>
              <a:buClr>
                <a:srgbClr val="FFFFFF"/>
              </a:buClr>
              <a:buSzPct val="150000"/>
              <a:buFontTx/>
              <a:buNone/>
              <a:defRPr sz="3300" b="1" kern="1200" spc="57" dirty="0">
                <a:solidFill>
                  <a:srgbClr val="004EA2"/>
                </a:solidFill>
                <a:latin typeface="微软雅黑" panose="020B0503020204020204" pitchFamily="34" charset="-122"/>
                <a:ea typeface="微软雅黑" panose="020B0503020204020204" pitchFamily="34" charset="-122"/>
                <a:cs typeface="+mj-cs"/>
              </a:defRPr>
            </a:lvl1pPr>
          </a:lstStyle>
          <a:p>
            <a:r>
              <a:rPr dirty="0" err="1"/>
              <a:t>标题文本</a:t>
            </a:r>
            <a:endParaRPr dirty="0"/>
          </a:p>
        </p:txBody>
      </p:sp>
      <p:pic>
        <p:nvPicPr>
          <p:cNvPr id="8" name="图片 7"/>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506784" y="435941"/>
            <a:ext cx="2184467" cy="532889"/>
          </a:xfrm>
          <a:prstGeom prst="rect">
            <a:avLst/>
          </a:prstGeom>
        </p:spPr>
      </p:pic>
      <p:pic>
        <p:nvPicPr>
          <p:cNvPr id="7" name="图片 6"/>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612281" y="6049940"/>
            <a:ext cx="4188315" cy="288060"/>
          </a:xfrm>
          <a:prstGeom prst="rect">
            <a:avLst/>
          </a:prstGeom>
        </p:spPr>
      </p:pic>
    </p:spTree>
    <p:extLst>
      <p:ext uri="{BB962C8B-B14F-4D97-AF65-F5344CB8AC3E}">
        <p14:creationId xmlns:p14="http://schemas.microsoft.com/office/powerpoint/2010/main" val="3632386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标题页">
    <p:spTree>
      <p:nvGrpSpPr>
        <p:cNvPr id="1" name=""/>
        <p:cNvGrpSpPr/>
        <p:nvPr/>
      </p:nvGrpSpPr>
      <p:grpSpPr>
        <a:xfrm>
          <a:off x="0" y="0"/>
          <a:ext cx="0" cy="0"/>
          <a:chOff x="0" y="0"/>
          <a:chExt cx="0" cy="0"/>
        </a:xfrm>
      </p:grpSpPr>
      <p:sp>
        <p:nvSpPr>
          <p:cNvPr id="9" name="副标题 2"/>
          <p:cNvSpPr>
            <a:spLocks noGrp="1"/>
          </p:cNvSpPr>
          <p:nvPr>
            <p:ph type="subTitle" idx="1"/>
          </p:nvPr>
        </p:nvSpPr>
        <p:spPr>
          <a:xfrm>
            <a:off x="1871531" y="2276872"/>
            <a:ext cx="8534400" cy="648072"/>
          </a:xfrm>
        </p:spPr>
        <p:txBody>
          <a:bodyPr>
            <a:normAutofit/>
          </a:bodyPr>
          <a:lstStyle>
            <a:lvl1pPr marL="0" indent="0" algn="ctr">
              <a:buNone/>
              <a:defRPr sz="3200" b="1">
                <a:solidFill>
                  <a:schemeClr val="tx2">
                    <a:lumMod val="75000"/>
                  </a:schemeClr>
                </a:solidFill>
                <a:latin typeface="微软雅黑" pitchFamily="34" charset="-122"/>
                <a:ea typeface="微软雅黑" pitchFamily="34" charset="-12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zh-CN" altLang="en-US" dirty="0"/>
          </a:p>
        </p:txBody>
      </p:sp>
    </p:spTree>
    <p:extLst>
      <p:ext uri="{BB962C8B-B14F-4D97-AF65-F5344CB8AC3E}">
        <p14:creationId xmlns:p14="http://schemas.microsoft.com/office/powerpoint/2010/main" val="3933716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结束页">
    <p:spTree>
      <p:nvGrpSpPr>
        <p:cNvPr id="1" name=""/>
        <p:cNvGrpSpPr/>
        <p:nvPr/>
      </p:nvGrpSpPr>
      <p:grpSpPr>
        <a:xfrm>
          <a:off x="0" y="0"/>
          <a:ext cx="0" cy="0"/>
          <a:chOff x="0" y="0"/>
          <a:chExt cx="0" cy="0"/>
        </a:xfrm>
      </p:grpSpPr>
      <p:pic>
        <p:nvPicPr>
          <p:cNvPr id="9" name="图片 8"/>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a:ext>
            </a:extLst>
          </a:blip>
          <a:srcRect/>
          <a:stretch/>
        </p:blipFill>
        <p:spPr>
          <a:xfrm>
            <a:off x="1" y="270935"/>
            <a:ext cx="12177132" cy="6300625"/>
          </a:xfrm>
          <a:prstGeom prst="rect">
            <a:avLst/>
          </a:prstGeom>
        </p:spPr>
      </p:pic>
      <p:pic>
        <p:nvPicPr>
          <p:cNvPr id="6" name="图片 5"/>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6577048"/>
            <a:ext cx="12192000" cy="280952"/>
          </a:xfrm>
          <a:prstGeom prst="rect">
            <a:avLst/>
          </a:prstGeom>
        </p:spPr>
      </p:pic>
      <p:sp>
        <p:nvSpPr>
          <p:cNvPr id="7" name="标题文本"/>
          <p:cNvSpPr txBox="1">
            <a:spLocks noGrp="1"/>
          </p:cNvSpPr>
          <p:nvPr>
            <p:ph type="title" hasCustomPrompt="1"/>
          </p:nvPr>
        </p:nvSpPr>
        <p:spPr>
          <a:xfrm>
            <a:off x="889001" y="1993853"/>
            <a:ext cx="10414001" cy="2325126"/>
          </a:xfrm>
          <a:prstGeom prst="rect">
            <a:avLst/>
          </a:prstGeom>
        </p:spPr>
        <p:txBody>
          <a:bodyPr>
            <a:normAutofit/>
          </a:bodyPr>
          <a:lstStyle>
            <a:lvl1pPr marL="0" indent="0" algn="ctr" defTabSz="685800" rtl="0" eaLnBrk="1" latinLnBrk="0" hangingPunct="1">
              <a:lnSpc>
                <a:spcPct val="90000"/>
              </a:lnSpc>
              <a:spcBef>
                <a:spcPts val="2125"/>
              </a:spcBef>
              <a:buClr>
                <a:srgbClr val="FFFFFF"/>
              </a:buClr>
              <a:buSzPct val="150000"/>
              <a:buFontTx/>
              <a:buNone/>
              <a:defRPr sz="3300" b="1" kern="1200" spc="57" dirty="0">
                <a:solidFill>
                  <a:srgbClr val="004EA2"/>
                </a:solidFill>
                <a:latin typeface="微软雅黑" panose="020B0503020204020204" pitchFamily="34" charset="-122"/>
                <a:ea typeface="微软雅黑" panose="020B0503020204020204" pitchFamily="34" charset="-122"/>
                <a:cs typeface="+mj-cs"/>
              </a:defRPr>
            </a:lvl1pPr>
          </a:lstStyle>
          <a:p>
            <a:r>
              <a:rPr lang="zh-CN" altLang="en-US" dirty="0"/>
              <a:t>结束语</a:t>
            </a:r>
            <a:endParaRPr dirty="0"/>
          </a:p>
        </p:txBody>
      </p:sp>
      <p:pic>
        <p:nvPicPr>
          <p:cNvPr id="10" name="图片 9"/>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612281" y="6049940"/>
            <a:ext cx="4188315" cy="288060"/>
          </a:xfrm>
          <a:prstGeom prst="rect">
            <a:avLst/>
          </a:prstGeom>
        </p:spPr>
      </p:pic>
      <p:pic>
        <p:nvPicPr>
          <p:cNvPr id="11" name="图片 10"/>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9506784" y="435941"/>
            <a:ext cx="2184467" cy="532889"/>
          </a:xfrm>
          <a:prstGeom prst="rect">
            <a:avLst/>
          </a:prstGeom>
        </p:spPr>
      </p:pic>
    </p:spTree>
    <p:extLst>
      <p:ext uri="{BB962C8B-B14F-4D97-AF65-F5344CB8AC3E}">
        <p14:creationId xmlns:p14="http://schemas.microsoft.com/office/powerpoint/2010/main" val="39859669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197C26-65F6-4C1A-A2D5-9B6709C46EDB}" type="datetimeFigureOut">
              <a:rPr lang="zh-CN" altLang="en-US" smtClean="0"/>
              <a:t>2021/5/8</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676E57-25FC-4747-B420-ECA0CF9F02F6}" type="slidenum">
              <a:rPr lang="zh-CN" altLang="en-US" smtClean="0"/>
              <a:t>‹#›</a:t>
            </a:fld>
            <a:endParaRPr lang="zh-CN" altLang="en-US"/>
          </a:p>
        </p:txBody>
      </p:sp>
      <p:pic>
        <p:nvPicPr>
          <p:cNvPr id="7" name="图片 6">
            <a:extLst>
              <a:ext uri="{FF2B5EF4-FFF2-40B4-BE49-F238E27FC236}">
                <a16:creationId xmlns:a16="http://schemas.microsoft.com/office/drawing/2014/main" id="{50260AE7-FD4D-484D-A322-51C88E0ACD5A}"/>
              </a:ext>
            </a:extLst>
          </p:cNvPr>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9506784" y="435941"/>
            <a:ext cx="2184467" cy="532889"/>
          </a:xfrm>
          <a:prstGeom prst="rect">
            <a:avLst/>
          </a:prstGeom>
        </p:spPr>
      </p:pic>
    </p:spTree>
    <p:extLst>
      <p:ext uri="{BB962C8B-B14F-4D97-AF65-F5344CB8AC3E}">
        <p14:creationId xmlns:p14="http://schemas.microsoft.com/office/powerpoint/2010/main" val="1388135106"/>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7.tiff"/><Relationship Id="rId4" Type="http://schemas.openxmlformats.org/officeDocument/2006/relationships/image" Target="../media/image16.tiff"/></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3521571" y="3418488"/>
            <a:ext cx="5116068" cy="0"/>
          </a:xfrm>
          <a:prstGeom prst="line">
            <a:avLst/>
          </a:prstGeom>
          <a:ln>
            <a:solidFill>
              <a:srgbClr val="004EA2"/>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3448715" y="3703374"/>
            <a:ext cx="5294571" cy="961225"/>
          </a:xfrm>
          <a:prstGeom prst="rect">
            <a:avLst/>
          </a:prstGeom>
          <a:noFill/>
        </p:spPr>
        <p:txBody>
          <a:bodyPr wrap="square" rtlCol="0">
            <a:spAutoFit/>
          </a:bodyPr>
          <a:lstStyle/>
          <a:p>
            <a:pPr algn="ctr">
              <a:lnSpc>
                <a:spcPct val="150000"/>
              </a:lnSpc>
            </a:pPr>
            <a:r>
              <a:rPr lang="zh-CN" altLang="en-US" sz="2000" dirty="0">
                <a:latin typeface="微软雅黑" panose="020B0503020204020204" pitchFamily="34" charset="-122"/>
                <a:ea typeface="微软雅黑" panose="020B0503020204020204" pitchFamily="34" charset="-122"/>
              </a:rPr>
              <a:t>浙江大学管理学院</a:t>
            </a:r>
            <a:endParaRPr lang="en-US" altLang="zh-CN" sz="2000" dirty="0">
              <a:latin typeface="微软雅黑" panose="020B0503020204020204" pitchFamily="34" charset="-122"/>
              <a:ea typeface="微软雅黑" panose="020B0503020204020204" pitchFamily="34" charset="-122"/>
            </a:endParaRPr>
          </a:p>
          <a:p>
            <a:pPr algn="ctr">
              <a:lnSpc>
                <a:spcPct val="150000"/>
              </a:lnSpc>
            </a:pPr>
            <a:r>
              <a:rPr lang="zh-CN" altLang="en-US" sz="2000" dirty="0">
                <a:latin typeface="微软雅黑" panose="020B0503020204020204" pitchFamily="34" charset="-122"/>
                <a:ea typeface="微软雅黑" panose="020B0503020204020204" pitchFamily="34" charset="-122"/>
              </a:rPr>
              <a:t>吴晓波 教授 </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 吴东 副教授</a:t>
            </a:r>
            <a:endParaRPr lang="en-US" altLang="zh-CN" sz="2000"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889001" y="1314248"/>
            <a:ext cx="10414001" cy="2082096"/>
          </a:xfrm>
        </p:spPr>
        <p:txBody>
          <a:bodyPr>
            <a:normAutofit/>
          </a:bodyPr>
          <a:lstStyle/>
          <a:p>
            <a:pPr>
              <a:lnSpc>
                <a:spcPct val="150000"/>
              </a:lnSpc>
            </a:pPr>
            <a:r>
              <a:rPr lang="zh-CN" altLang="en-US" sz="3600" dirty="0"/>
              <a:t>第四讲</a:t>
            </a:r>
            <a:br>
              <a:rPr lang="zh-CN" altLang="en-US" sz="4000" dirty="0"/>
            </a:br>
            <a:r>
              <a:rPr lang="zh-CN" altLang="en-US" sz="4000" dirty="0"/>
              <a:t>组织目标</a:t>
            </a:r>
          </a:p>
        </p:txBody>
      </p:sp>
      <p:sp>
        <p:nvSpPr>
          <p:cNvPr id="5" name="TextBox 7">
            <a:extLst>
              <a:ext uri="{FF2B5EF4-FFF2-40B4-BE49-F238E27FC236}">
                <a16:creationId xmlns:a16="http://schemas.microsoft.com/office/drawing/2014/main" id="{F1D3F79A-8277-4DE8-B8A3-FC2D87791169}"/>
              </a:ext>
            </a:extLst>
          </p:cNvPr>
          <p:cNvSpPr txBox="1"/>
          <p:nvPr/>
        </p:nvSpPr>
        <p:spPr>
          <a:xfrm>
            <a:off x="468497" y="494234"/>
            <a:ext cx="2808312" cy="400110"/>
          </a:xfrm>
          <a:prstGeom prst="rect">
            <a:avLst/>
          </a:prstGeom>
          <a:noFill/>
        </p:spPr>
        <p:txBody>
          <a:bodyPr wrap="square" rtlCol="0">
            <a:spAutoFit/>
          </a:bodyPr>
          <a:lstStyle/>
          <a:p>
            <a:r>
              <a:rPr lang="zh-CN" altLang="en-US" sz="2000" b="1" dirty="0">
                <a:solidFill>
                  <a:srgbClr val="004EA2"/>
                </a:solidFill>
                <a:latin typeface="微软雅黑" pitchFamily="34" charset="-122"/>
                <a:ea typeface="微软雅黑" pitchFamily="34" charset="-122"/>
              </a:rPr>
              <a:t>创新与创业管理强化班</a:t>
            </a:r>
          </a:p>
        </p:txBody>
      </p:sp>
      <p:pic>
        <p:nvPicPr>
          <p:cNvPr id="6" name="图片 5">
            <a:extLst>
              <a:ext uri="{FF2B5EF4-FFF2-40B4-BE49-F238E27FC236}">
                <a16:creationId xmlns:a16="http://schemas.microsoft.com/office/drawing/2014/main" id="{2410ED7A-D849-0545-B377-395C2AAF74A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962314" y="393895"/>
            <a:ext cx="1377428" cy="635467"/>
          </a:xfrm>
          <a:prstGeom prst="rect">
            <a:avLst/>
          </a:prstGeom>
        </p:spPr>
      </p:pic>
    </p:spTree>
    <p:extLst>
      <p:ext uri="{BB962C8B-B14F-4D97-AF65-F5344CB8AC3E}">
        <p14:creationId xmlns:p14="http://schemas.microsoft.com/office/powerpoint/2010/main" val="2624282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153886" y="1055910"/>
            <a:ext cx="9884228"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4.1.2 </a:t>
            </a:r>
            <a:r>
              <a:rPr lang="zh-CN" altLang="en-US" sz="3600" b="1" dirty="0">
                <a:solidFill>
                  <a:srgbClr val="002060"/>
                </a:solidFill>
                <a:latin typeface="微软雅黑" panose="020B0503020204020204" pitchFamily="34" charset="-122"/>
                <a:ea typeface="微软雅黑" panose="020B0503020204020204" pitchFamily="34" charset="-122"/>
              </a:rPr>
              <a:t>使命表述与评价：从直觉上升为理性思考</a:t>
            </a:r>
          </a:p>
        </p:txBody>
      </p:sp>
      <p:sp>
        <p:nvSpPr>
          <p:cNvPr id="4" name="Rectangle 3">
            <a:extLst>
              <a:ext uri="{FF2B5EF4-FFF2-40B4-BE49-F238E27FC236}">
                <a16:creationId xmlns:a16="http://schemas.microsoft.com/office/drawing/2014/main" id="{370D3767-CD55-6243-827F-8BBF7BDC14EF}"/>
              </a:ext>
            </a:extLst>
          </p:cNvPr>
          <p:cNvSpPr txBox="1">
            <a:spLocks noChangeArrowheads="1"/>
          </p:cNvSpPr>
          <p:nvPr/>
        </p:nvSpPr>
        <p:spPr>
          <a:xfrm>
            <a:off x="1153886" y="1961456"/>
            <a:ext cx="6748016" cy="4896544"/>
          </a:xfrm>
          <a:prstGeom prst="rect">
            <a:avLst/>
          </a:prstGeom>
        </p:spPr>
        <p:txBody>
          <a:bodyPr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使命表述构成要素</a:t>
            </a:r>
          </a:p>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使命表述实例分析</a:t>
            </a:r>
          </a:p>
          <a:p>
            <a:pPr lvl="1">
              <a:lnSpc>
                <a:spcPct val="150000"/>
              </a:lnSpc>
              <a:spcBef>
                <a:spcPts val="0"/>
              </a:spcBef>
              <a:buSzPct val="140000"/>
              <a:buFont typeface="Wingdings" pitchFamily="2" charset="2"/>
              <a:buNone/>
              <a:defRPr/>
            </a:pPr>
            <a:r>
              <a:rPr lang="zh-CN" altLang="en-US" dirty="0">
                <a:solidFill>
                  <a:srgbClr val="43516D"/>
                </a:solidFill>
              </a:rPr>
              <a:t>我们关心尊重每个人</a:t>
            </a:r>
            <a:endParaRPr lang="en-US" altLang="zh-CN" dirty="0">
              <a:solidFill>
                <a:srgbClr val="43516D"/>
              </a:solidFill>
            </a:endParaRPr>
          </a:p>
          <a:p>
            <a:pPr lvl="1" algn="r">
              <a:lnSpc>
                <a:spcPct val="150000"/>
              </a:lnSpc>
              <a:spcBef>
                <a:spcPts val="0"/>
              </a:spcBef>
              <a:buSzPct val="140000"/>
              <a:buFont typeface="Wingdings" pitchFamily="2" charset="2"/>
              <a:buNone/>
              <a:defRPr/>
            </a:pPr>
            <a:r>
              <a:rPr lang="en-US" altLang="zh-CN" dirty="0">
                <a:solidFill>
                  <a:srgbClr val="43516D"/>
                </a:solidFill>
              </a:rPr>
              <a:t>——</a:t>
            </a:r>
            <a:r>
              <a:rPr lang="zh-CN" altLang="en-US" dirty="0">
                <a:solidFill>
                  <a:srgbClr val="43516D"/>
                </a:solidFill>
              </a:rPr>
              <a:t>沃尔玛</a:t>
            </a:r>
          </a:p>
          <a:p>
            <a:pPr lvl="1">
              <a:lnSpc>
                <a:spcPct val="150000"/>
              </a:lnSpc>
              <a:spcBef>
                <a:spcPts val="0"/>
              </a:spcBef>
              <a:buSzPct val="140000"/>
              <a:buFont typeface="Wingdings" pitchFamily="2" charset="2"/>
              <a:buNone/>
              <a:defRPr/>
            </a:pPr>
            <a:r>
              <a:rPr lang="zh-CN" altLang="en-US" dirty="0">
                <a:solidFill>
                  <a:srgbClr val="43516D"/>
                </a:solidFill>
              </a:rPr>
              <a:t>通过互联网服务提升人类生活品质</a:t>
            </a:r>
          </a:p>
          <a:p>
            <a:pPr lvl="1" algn="r">
              <a:lnSpc>
                <a:spcPct val="150000"/>
              </a:lnSpc>
              <a:spcBef>
                <a:spcPts val="0"/>
              </a:spcBef>
              <a:buSzPct val="140000"/>
              <a:buFont typeface="Wingdings" pitchFamily="2" charset="2"/>
              <a:buNone/>
              <a:defRPr/>
            </a:pPr>
            <a:r>
              <a:rPr lang="en-US" altLang="zh-CN" dirty="0">
                <a:solidFill>
                  <a:srgbClr val="43516D"/>
                </a:solidFill>
              </a:rPr>
              <a:t>——</a:t>
            </a:r>
            <a:r>
              <a:rPr lang="zh-CN" altLang="en-US" dirty="0">
                <a:solidFill>
                  <a:srgbClr val="43516D"/>
                </a:solidFill>
              </a:rPr>
              <a:t>腾讯</a:t>
            </a:r>
          </a:p>
          <a:p>
            <a:pPr lvl="1">
              <a:lnSpc>
                <a:spcPct val="150000"/>
              </a:lnSpc>
              <a:spcBef>
                <a:spcPts val="0"/>
              </a:spcBef>
              <a:buSzPct val="140000"/>
              <a:buFont typeface="Wingdings" pitchFamily="2" charset="2"/>
              <a:buNone/>
              <a:defRPr/>
            </a:pPr>
            <a:r>
              <a:rPr lang="zh-CN" altLang="en-US" dirty="0">
                <a:solidFill>
                  <a:srgbClr val="43516D"/>
                </a:solidFill>
              </a:rPr>
              <a:t>让人们更快乐</a:t>
            </a:r>
            <a:endParaRPr lang="en-US" altLang="zh-CN" dirty="0">
              <a:solidFill>
                <a:srgbClr val="43516D"/>
              </a:solidFill>
            </a:endParaRPr>
          </a:p>
          <a:p>
            <a:pPr lvl="1" algn="r">
              <a:lnSpc>
                <a:spcPct val="150000"/>
              </a:lnSpc>
              <a:spcBef>
                <a:spcPts val="0"/>
              </a:spcBef>
              <a:buSzPct val="140000"/>
              <a:buFont typeface="Wingdings" pitchFamily="2" charset="2"/>
              <a:buNone/>
              <a:defRPr/>
            </a:pPr>
            <a:r>
              <a:rPr lang="en-US" altLang="zh-CN" dirty="0">
                <a:solidFill>
                  <a:srgbClr val="43516D"/>
                </a:solidFill>
              </a:rPr>
              <a:t>——</a:t>
            </a:r>
            <a:r>
              <a:rPr lang="zh-CN" altLang="en-US" dirty="0">
                <a:solidFill>
                  <a:srgbClr val="43516D"/>
                </a:solidFill>
              </a:rPr>
              <a:t>迪斯尼</a:t>
            </a:r>
            <a:endParaRPr lang="en-US" altLang="zh-CN" dirty="0">
              <a:solidFill>
                <a:srgbClr val="43516D"/>
              </a:solidFill>
            </a:endParaRPr>
          </a:p>
          <a:p>
            <a:pPr lvl="1">
              <a:lnSpc>
                <a:spcPct val="150000"/>
              </a:lnSpc>
              <a:buSzPct val="140000"/>
              <a:buFont typeface="Wingdings" pitchFamily="2" charset="2"/>
              <a:buNone/>
              <a:defRPr/>
            </a:pPr>
            <a:r>
              <a:rPr lang="zh-CN" altLang="en-US" dirty="0">
                <a:solidFill>
                  <a:srgbClr val="43516D"/>
                </a:solidFill>
              </a:rPr>
              <a:t>让尽可能多的消费者买得起设计精良的家具	</a:t>
            </a:r>
            <a:endParaRPr lang="en-US" altLang="zh-CN" dirty="0">
              <a:solidFill>
                <a:srgbClr val="43516D"/>
              </a:solidFill>
            </a:endParaRPr>
          </a:p>
          <a:p>
            <a:pPr lvl="1" algn="r">
              <a:lnSpc>
                <a:spcPct val="150000"/>
              </a:lnSpc>
              <a:buSzPct val="140000"/>
              <a:buFont typeface="Wingdings" pitchFamily="2" charset="2"/>
              <a:buNone/>
              <a:defRPr/>
            </a:pPr>
            <a:r>
              <a:rPr lang="en-US" altLang="zh-CN" dirty="0">
                <a:solidFill>
                  <a:srgbClr val="43516D"/>
                </a:solidFill>
              </a:rPr>
              <a:t>——</a:t>
            </a:r>
            <a:r>
              <a:rPr lang="zh-CN" altLang="en-US" dirty="0">
                <a:solidFill>
                  <a:srgbClr val="43516D"/>
                </a:solidFill>
              </a:rPr>
              <a:t>宜家</a:t>
            </a:r>
          </a:p>
        </p:txBody>
      </p:sp>
      <p:pic>
        <p:nvPicPr>
          <p:cNvPr id="2" name="图片 1">
            <a:extLst>
              <a:ext uri="{FF2B5EF4-FFF2-40B4-BE49-F238E27FC236}">
                <a16:creationId xmlns:a16="http://schemas.microsoft.com/office/drawing/2014/main" id="{58FE8080-9BDD-0843-9427-9EE3B1730DA5}"/>
              </a:ext>
            </a:extLst>
          </p:cNvPr>
          <p:cNvPicPr>
            <a:picLocks noChangeAspect="1"/>
          </p:cNvPicPr>
          <p:nvPr/>
        </p:nvPicPr>
        <p:blipFill>
          <a:blip r:embed="rId3"/>
          <a:stretch>
            <a:fillRect/>
          </a:stretch>
        </p:blipFill>
        <p:spPr>
          <a:xfrm>
            <a:off x="8547100" y="3071209"/>
            <a:ext cx="2491014" cy="986442"/>
          </a:xfrm>
          <a:prstGeom prst="rect">
            <a:avLst/>
          </a:prstGeom>
        </p:spPr>
      </p:pic>
      <p:pic>
        <p:nvPicPr>
          <p:cNvPr id="3" name="图片 2">
            <a:extLst>
              <a:ext uri="{FF2B5EF4-FFF2-40B4-BE49-F238E27FC236}">
                <a16:creationId xmlns:a16="http://schemas.microsoft.com/office/drawing/2014/main" id="{01945486-E114-584F-98CC-6FB60898C84E}"/>
              </a:ext>
            </a:extLst>
          </p:cNvPr>
          <p:cNvPicPr>
            <a:picLocks noChangeAspect="1"/>
          </p:cNvPicPr>
          <p:nvPr/>
        </p:nvPicPr>
        <p:blipFill rotWithShape="1">
          <a:blip r:embed="rId4"/>
          <a:srcRect t="29099" b="32153"/>
          <a:stretch/>
        </p:blipFill>
        <p:spPr>
          <a:xfrm>
            <a:off x="8340272" y="4144736"/>
            <a:ext cx="3175000" cy="866095"/>
          </a:xfrm>
          <a:prstGeom prst="rect">
            <a:avLst/>
          </a:prstGeom>
        </p:spPr>
      </p:pic>
      <p:pic>
        <p:nvPicPr>
          <p:cNvPr id="7" name="图片 6">
            <a:extLst>
              <a:ext uri="{FF2B5EF4-FFF2-40B4-BE49-F238E27FC236}">
                <a16:creationId xmlns:a16="http://schemas.microsoft.com/office/drawing/2014/main" id="{5AF97F29-6876-0046-A020-3A80CA63C090}"/>
              </a:ext>
            </a:extLst>
          </p:cNvPr>
          <p:cNvPicPr>
            <a:picLocks noChangeAspect="1"/>
          </p:cNvPicPr>
          <p:nvPr/>
        </p:nvPicPr>
        <p:blipFill>
          <a:blip r:embed="rId5"/>
          <a:stretch>
            <a:fillRect/>
          </a:stretch>
        </p:blipFill>
        <p:spPr>
          <a:xfrm>
            <a:off x="8547100" y="4882252"/>
            <a:ext cx="2320344" cy="1303564"/>
          </a:xfrm>
          <a:prstGeom prst="rect">
            <a:avLst/>
          </a:prstGeom>
        </p:spPr>
      </p:pic>
      <p:pic>
        <p:nvPicPr>
          <p:cNvPr id="8" name="图片 7">
            <a:extLst>
              <a:ext uri="{FF2B5EF4-FFF2-40B4-BE49-F238E27FC236}">
                <a16:creationId xmlns:a16="http://schemas.microsoft.com/office/drawing/2014/main" id="{6B42F58F-63AC-E54E-A4D7-FA5908754305}"/>
              </a:ext>
            </a:extLst>
          </p:cNvPr>
          <p:cNvPicPr>
            <a:picLocks noChangeAspect="1"/>
          </p:cNvPicPr>
          <p:nvPr/>
        </p:nvPicPr>
        <p:blipFill>
          <a:blip r:embed="rId6"/>
          <a:stretch>
            <a:fillRect/>
          </a:stretch>
        </p:blipFill>
        <p:spPr>
          <a:xfrm>
            <a:off x="8824340" y="6099569"/>
            <a:ext cx="1765864" cy="629168"/>
          </a:xfrm>
          <a:prstGeom prst="rect">
            <a:avLst/>
          </a:prstGeom>
        </p:spPr>
      </p:pic>
    </p:spTree>
    <p:extLst>
      <p:ext uri="{BB962C8B-B14F-4D97-AF65-F5344CB8AC3E}">
        <p14:creationId xmlns:p14="http://schemas.microsoft.com/office/powerpoint/2010/main" val="2945547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 calcmode="lin" valueType="num">
                                      <p:cBhvr additive="base">
                                        <p:cTn id="35" dur="500" fill="hold"/>
                                        <p:tgtEl>
                                          <p:spTgt spid="4">
                                            <p:txEl>
                                              <p:pRg st="5" end="5"/>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4">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anim calcmode="lin" valueType="num">
                                      <p:cBhvr additive="base">
                                        <p:cTn id="41" dur="500" fill="hold"/>
                                        <p:tgtEl>
                                          <p:spTgt spid="4">
                                            <p:txEl>
                                              <p:pRg st="6" end="6"/>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4">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nodeType="clickEffect">
                                  <p:stCondLst>
                                    <p:cond delay="0"/>
                                  </p:stCondLst>
                                  <p:childTnLst>
                                    <p:set>
                                      <p:cBhvr>
                                        <p:cTn id="52" dur="1" fill="hold">
                                          <p:stCondLst>
                                            <p:cond delay="0"/>
                                          </p:stCondLst>
                                        </p:cTn>
                                        <p:tgtEl>
                                          <p:spTgt spid="4">
                                            <p:txEl>
                                              <p:pRg st="8" end="8"/>
                                            </p:txEl>
                                          </p:spTgt>
                                        </p:tgtEl>
                                        <p:attrNameLst>
                                          <p:attrName>style.visibility</p:attrName>
                                        </p:attrNameLst>
                                      </p:cBhvr>
                                      <p:to>
                                        <p:strVal val="visible"/>
                                      </p:to>
                                    </p:set>
                                    <p:anim calcmode="lin" valueType="num">
                                      <p:cBhvr additive="base">
                                        <p:cTn id="53" dur="500" fill="hold"/>
                                        <p:tgtEl>
                                          <p:spTgt spid="4">
                                            <p:txEl>
                                              <p:pRg st="8" end="8"/>
                                            </p:txEl>
                                          </p:spTgt>
                                        </p:tgtEl>
                                        <p:attrNameLst>
                                          <p:attrName>ppt_x</p:attrName>
                                        </p:attrNameLst>
                                      </p:cBhvr>
                                      <p:tavLst>
                                        <p:tav tm="0">
                                          <p:val>
                                            <p:strVal val="0-#ppt_w/2"/>
                                          </p:val>
                                        </p:tav>
                                        <p:tav tm="100000">
                                          <p:val>
                                            <p:strVal val="#ppt_x"/>
                                          </p:val>
                                        </p:tav>
                                      </p:tavLst>
                                    </p:anim>
                                    <p:anim calcmode="lin" valueType="num">
                                      <p:cBhvr additive="base">
                                        <p:cTn id="54" dur="500" fill="hold"/>
                                        <p:tgtEl>
                                          <p:spTgt spid="4">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8" fill="hold" nodeType="clickEffect">
                                  <p:stCondLst>
                                    <p:cond delay="0"/>
                                  </p:stCondLst>
                                  <p:childTnLst>
                                    <p:set>
                                      <p:cBhvr>
                                        <p:cTn id="58" dur="1" fill="hold">
                                          <p:stCondLst>
                                            <p:cond delay="0"/>
                                          </p:stCondLst>
                                        </p:cTn>
                                        <p:tgtEl>
                                          <p:spTgt spid="4">
                                            <p:txEl>
                                              <p:pRg st="9" end="9"/>
                                            </p:txEl>
                                          </p:spTgt>
                                        </p:tgtEl>
                                        <p:attrNameLst>
                                          <p:attrName>style.visibility</p:attrName>
                                        </p:attrNameLst>
                                      </p:cBhvr>
                                      <p:to>
                                        <p:strVal val="visible"/>
                                      </p:to>
                                    </p:set>
                                    <p:anim calcmode="lin" valueType="num">
                                      <p:cBhvr additive="base">
                                        <p:cTn id="59" dur="500" fill="hold"/>
                                        <p:tgtEl>
                                          <p:spTgt spid="4">
                                            <p:txEl>
                                              <p:pRg st="9" end="9"/>
                                            </p:txEl>
                                          </p:spTgt>
                                        </p:tgtEl>
                                        <p:attrNameLst>
                                          <p:attrName>ppt_x</p:attrName>
                                        </p:attrNameLst>
                                      </p:cBhvr>
                                      <p:tavLst>
                                        <p:tav tm="0">
                                          <p:val>
                                            <p:strVal val="0-#ppt_w/2"/>
                                          </p:val>
                                        </p:tav>
                                        <p:tav tm="100000">
                                          <p:val>
                                            <p:strVal val="#ppt_x"/>
                                          </p:val>
                                        </p:tav>
                                      </p:tavLst>
                                    </p:anim>
                                    <p:anim calcmode="lin" valueType="num">
                                      <p:cBhvr additive="base">
                                        <p:cTn id="60" dur="500" fill="hold"/>
                                        <p:tgtEl>
                                          <p:spTgt spid="4">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4.1.3 </a:t>
            </a:r>
            <a:r>
              <a:rPr lang="zh-CN" altLang="en-US" sz="3600" b="1" dirty="0">
                <a:solidFill>
                  <a:srgbClr val="002060"/>
                </a:solidFill>
                <a:latin typeface="微软雅黑" panose="020B0503020204020204" pitchFamily="34" charset="-122"/>
                <a:ea typeface="微软雅黑" panose="020B0503020204020204" pitchFamily="34" charset="-122"/>
              </a:rPr>
              <a:t>目标表述基本要求</a:t>
            </a:r>
          </a:p>
        </p:txBody>
      </p:sp>
      <p:sp>
        <p:nvSpPr>
          <p:cNvPr id="4" name="Rectangle 3">
            <a:extLst>
              <a:ext uri="{FF2B5EF4-FFF2-40B4-BE49-F238E27FC236}">
                <a16:creationId xmlns:a16="http://schemas.microsoft.com/office/drawing/2014/main" id="{81468685-3D0C-0B46-A9EE-F6ECC47D3A39}"/>
              </a:ext>
            </a:extLst>
          </p:cNvPr>
          <p:cNvSpPr txBox="1">
            <a:spLocks noChangeArrowheads="1"/>
          </p:cNvSpPr>
          <p:nvPr/>
        </p:nvSpPr>
        <p:spPr>
          <a:xfrm>
            <a:off x="1349829" y="2183240"/>
            <a:ext cx="10167256"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6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目标表述作用</a:t>
            </a:r>
            <a:r>
              <a:rPr lang="en-US" altLang="zh-CN" b="1" dirty="0">
                <a:solidFill>
                  <a:srgbClr val="43516D"/>
                </a:solidFill>
                <a:latin typeface="微软雅黑" panose="020B0503020204020204" pitchFamily="34" charset="-122"/>
                <a:ea typeface="微软雅黑" panose="020B0503020204020204" pitchFamily="34" charset="-122"/>
              </a:rPr>
              <a:t>:</a:t>
            </a:r>
          </a:p>
          <a:p>
            <a:pPr marL="0" indent="0">
              <a:lnSpc>
                <a:spcPct val="160000"/>
              </a:lnSpc>
              <a:buFont typeface="Arial" panose="020B0604020202020204" pitchFamily="34" charset="0"/>
              <a:buNone/>
              <a:defRPr/>
            </a:pPr>
            <a:r>
              <a:rPr lang="zh-CN" altLang="en-US" dirty="0">
                <a:solidFill>
                  <a:srgbClr val="43516D"/>
                </a:solidFill>
                <a:latin typeface="微软雅黑" panose="020B0503020204020204" pitchFamily="34" charset="-122"/>
                <a:ea typeface="微软雅黑" panose="020B0503020204020204" pitchFamily="34" charset="-122"/>
              </a:rPr>
              <a:t>方向、协调、激励 </a:t>
            </a:r>
          </a:p>
          <a:p>
            <a:pPr>
              <a:lnSpc>
                <a:spcPct val="16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目标构成要素</a:t>
            </a:r>
          </a:p>
          <a:p>
            <a:pPr>
              <a:lnSpc>
                <a:spcPct val="16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战略与财务目标比较</a:t>
            </a:r>
          </a:p>
          <a:p>
            <a:pPr lvl="1">
              <a:lnSpc>
                <a:spcPct val="16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战略目标：较高的市场占有率、产业排名、产品质量、成本效率、顾客满意度、增长机会</a:t>
            </a:r>
          </a:p>
          <a:p>
            <a:pPr lvl="1">
              <a:lnSpc>
                <a:spcPct val="16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财务目标：较高的销售增长率、投资分红、边际利润、投资回报、股价上升率、收入增长</a:t>
            </a:r>
          </a:p>
        </p:txBody>
      </p:sp>
    </p:spTree>
    <p:extLst>
      <p:ext uri="{BB962C8B-B14F-4D97-AF65-F5344CB8AC3E}">
        <p14:creationId xmlns:p14="http://schemas.microsoft.com/office/powerpoint/2010/main" val="4027130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fill="hold"/>
                                        <p:tgtEl>
                                          <p:spTgt spid="4">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4">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5"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建立目标体系</a:t>
            </a:r>
          </a:p>
        </p:txBody>
      </p:sp>
      <p:grpSp>
        <p:nvGrpSpPr>
          <p:cNvPr id="2" name="组合 1">
            <a:extLst>
              <a:ext uri="{FF2B5EF4-FFF2-40B4-BE49-F238E27FC236}">
                <a16:creationId xmlns:a16="http://schemas.microsoft.com/office/drawing/2014/main" id="{7B6609A2-AC4A-574B-9FA8-059A27FB8FA3}"/>
              </a:ext>
            </a:extLst>
          </p:cNvPr>
          <p:cNvGrpSpPr/>
          <p:nvPr/>
        </p:nvGrpSpPr>
        <p:grpSpPr>
          <a:xfrm>
            <a:off x="1582826" y="1828800"/>
            <a:ext cx="9026347" cy="4920343"/>
            <a:chOff x="1946453" y="1702241"/>
            <a:chExt cx="7391400" cy="5029200"/>
          </a:xfrm>
        </p:grpSpPr>
        <p:sp>
          <p:nvSpPr>
            <p:cNvPr id="4" name="AutoShape 2">
              <a:extLst>
                <a:ext uri="{FF2B5EF4-FFF2-40B4-BE49-F238E27FC236}">
                  <a16:creationId xmlns:a16="http://schemas.microsoft.com/office/drawing/2014/main" id="{CE338611-202F-DB48-A179-56E80273972B}"/>
                </a:ext>
              </a:extLst>
            </p:cNvPr>
            <p:cNvSpPr>
              <a:spLocks noChangeArrowheads="1"/>
            </p:cNvSpPr>
            <p:nvPr/>
          </p:nvSpPr>
          <p:spPr bwMode="auto">
            <a:xfrm flipH="1">
              <a:off x="5604053" y="2411854"/>
              <a:ext cx="3733800" cy="1295400"/>
            </a:xfrm>
            <a:prstGeom prst="homePlate">
              <a:avLst>
                <a:gd name="adj" fmla="val 31879"/>
              </a:avLst>
            </a:prstGeom>
            <a:solidFill>
              <a:srgbClr val="99CCFF"/>
            </a:solidFill>
            <a:ln w="9525">
              <a:solidFill>
                <a:schemeClr val="tx1"/>
              </a:solidFill>
              <a:miter lim="800000"/>
              <a:headEnd/>
              <a:tailEnd/>
            </a:ln>
          </p:spPr>
          <p:txBody>
            <a:bodyPr wrap="none" anchor="ctr"/>
            <a:lstStyle/>
            <a:p>
              <a:pPr algn="ctr" fontAlgn="base">
                <a:spcBef>
                  <a:spcPct val="0"/>
                </a:spcBef>
                <a:spcAft>
                  <a:spcPct val="0"/>
                </a:spcAft>
              </a:pPr>
              <a:endParaRPr kumimoji="1" lang="zh-CN" altLang="zh-CN" sz="1600">
                <a:solidFill>
                  <a:prstClr val="black"/>
                </a:solidFill>
                <a:latin typeface="微软雅黑" pitchFamily="34" charset="-122"/>
                <a:ea typeface="微软雅黑" pitchFamily="34" charset="-122"/>
              </a:endParaRPr>
            </a:p>
          </p:txBody>
        </p:sp>
        <p:sp>
          <p:nvSpPr>
            <p:cNvPr id="7" name="AutoShape 4">
              <a:extLst>
                <a:ext uri="{FF2B5EF4-FFF2-40B4-BE49-F238E27FC236}">
                  <a16:creationId xmlns:a16="http://schemas.microsoft.com/office/drawing/2014/main" id="{F3283FAE-3DA1-F442-AE55-2667D763E04C}"/>
                </a:ext>
              </a:extLst>
            </p:cNvPr>
            <p:cNvSpPr>
              <a:spLocks noChangeArrowheads="1"/>
            </p:cNvSpPr>
            <p:nvPr/>
          </p:nvSpPr>
          <p:spPr bwMode="auto">
            <a:xfrm>
              <a:off x="1946453" y="2411854"/>
              <a:ext cx="3657600" cy="1295400"/>
            </a:xfrm>
            <a:prstGeom prst="homePlate">
              <a:avLst>
                <a:gd name="adj" fmla="val 29529"/>
              </a:avLst>
            </a:prstGeom>
            <a:solidFill>
              <a:srgbClr val="CCFFFF"/>
            </a:solidFill>
            <a:ln w="9525">
              <a:solidFill>
                <a:schemeClr val="tx1"/>
              </a:solidFill>
              <a:miter lim="800000"/>
              <a:headEnd/>
              <a:tailEnd/>
            </a:ln>
          </p:spPr>
          <p:txBody>
            <a:bodyPr wrap="none" anchor="ctr"/>
            <a:lstStyle/>
            <a:p>
              <a:pPr algn="ctr" fontAlgn="base">
                <a:spcBef>
                  <a:spcPct val="0"/>
                </a:spcBef>
                <a:spcAft>
                  <a:spcPct val="0"/>
                </a:spcAft>
              </a:pPr>
              <a:endParaRPr kumimoji="1" lang="zh-CN" altLang="zh-CN" sz="1600">
                <a:solidFill>
                  <a:prstClr val="black"/>
                </a:solidFill>
                <a:latin typeface="微软雅黑" pitchFamily="34" charset="-122"/>
                <a:ea typeface="微软雅黑" pitchFamily="34" charset="-122"/>
              </a:endParaRPr>
            </a:p>
          </p:txBody>
        </p:sp>
        <p:sp>
          <p:nvSpPr>
            <p:cNvPr id="8" name="Text Box 5">
              <a:extLst>
                <a:ext uri="{FF2B5EF4-FFF2-40B4-BE49-F238E27FC236}">
                  <a16:creationId xmlns:a16="http://schemas.microsoft.com/office/drawing/2014/main" id="{2E25EEAC-CD01-8143-9B1A-55DC6E0C6CF9}"/>
                </a:ext>
              </a:extLst>
            </p:cNvPr>
            <p:cNvSpPr txBox="1">
              <a:spLocks noChangeArrowheads="1"/>
            </p:cNvSpPr>
            <p:nvPr/>
          </p:nvSpPr>
          <p:spPr bwMode="auto">
            <a:xfrm>
              <a:off x="2098853" y="2464241"/>
              <a:ext cx="3124200" cy="1160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50000"/>
                </a:spcBef>
                <a:spcAft>
                  <a:spcPct val="0"/>
                </a:spcAft>
                <a:buFontTx/>
                <a:buChar char="•"/>
              </a:pPr>
              <a:r>
                <a:rPr kumimoji="1" lang="zh-CN" altLang="en-US" sz="2800" dirty="0">
                  <a:solidFill>
                    <a:prstClr val="black"/>
                  </a:solidFill>
                  <a:latin typeface="微软雅黑" pitchFamily="34" charset="-122"/>
                  <a:ea typeface="微软雅黑" pitchFamily="34" charset="-122"/>
                </a:rPr>
                <a:t>战略目标体系</a:t>
              </a:r>
            </a:p>
            <a:p>
              <a:pPr eaLnBrk="1" fontAlgn="base" hangingPunct="1">
                <a:spcBef>
                  <a:spcPct val="50000"/>
                </a:spcBef>
                <a:spcAft>
                  <a:spcPct val="0"/>
                </a:spcAft>
                <a:buFontTx/>
                <a:buChar char="•"/>
              </a:pPr>
              <a:r>
                <a:rPr kumimoji="1" lang="zh-CN" altLang="en-US" sz="2800" dirty="0">
                  <a:solidFill>
                    <a:prstClr val="black"/>
                  </a:solidFill>
                  <a:latin typeface="微软雅黑" pitchFamily="34" charset="-122"/>
                  <a:ea typeface="微软雅黑" pitchFamily="34" charset="-122"/>
                </a:rPr>
                <a:t>财务目标体系</a:t>
              </a:r>
              <a:r>
                <a:rPr kumimoji="1" lang="zh-CN" altLang="en-US" sz="2400" dirty="0">
                  <a:solidFill>
                    <a:prstClr val="black"/>
                  </a:solidFill>
                  <a:latin typeface="微软雅黑" pitchFamily="34" charset="-122"/>
                  <a:ea typeface="微软雅黑" pitchFamily="34" charset="-122"/>
                </a:rPr>
                <a:t> </a:t>
              </a:r>
            </a:p>
          </p:txBody>
        </p:sp>
        <p:sp>
          <p:nvSpPr>
            <p:cNvPr id="9" name="Text Box 6">
              <a:extLst>
                <a:ext uri="{FF2B5EF4-FFF2-40B4-BE49-F238E27FC236}">
                  <a16:creationId xmlns:a16="http://schemas.microsoft.com/office/drawing/2014/main" id="{61BE8CD6-52E1-5640-BEAB-5D850D37B487}"/>
                </a:ext>
              </a:extLst>
            </p:cNvPr>
            <p:cNvSpPr txBox="1">
              <a:spLocks noChangeArrowheads="1"/>
            </p:cNvSpPr>
            <p:nvPr/>
          </p:nvSpPr>
          <p:spPr bwMode="auto">
            <a:xfrm>
              <a:off x="6594653" y="4461316"/>
              <a:ext cx="21336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50000"/>
                </a:spcBef>
                <a:spcAft>
                  <a:spcPct val="0"/>
                </a:spcAft>
              </a:pPr>
              <a:endParaRPr kumimoji="1" lang="zh-CN" altLang="zh-CN" sz="2400">
                <a:solidFill>
                  <a:prstClr val="black"/>
                </a:solidFill>
                <a:latin typeface="微软雅黑" pitchFamily="34" charset="-122"/>
                <a:ea typeface="微软雅黑" pitchFamily="34" charset="-122"/>
              </a:endParaRPr>
            </a:p>
          </p:txBody>
        </p:sp>
        <p:sp>
          <p:nvSpPr>
            <p:cNvPr id="10" name="Text Box 7">
              <a:extLst>
                <a:ext uri="{FF2B5EF4-FFF2-40B4-BE49-F238E27FC236}">
                  <a16:creationId xmlns:a16="http://schemas.microsoft.com/office/drawing/2014/main" id="{CF24E230-3A6E-9041-A3D6-7F29C69300BD}"/>
                </a:ext>
              </a:extLst>
            </p:cNvPr>
            <p:cNvSpPr txBox="1">
              <a:spLocks noChangeArrowheads="1"/>
            </p:cNvSpPr>
            <p:nvPr/>
          </p:nvSpPr>
          <p:spPr bwMode="auto">
            <a:xfrm>
              <a:off x="2175053" y="5263004"/>
              <a:ext cx="198120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50000"/>
                </a:spcBef>
                <a:spcAft>
                  <a:spcPct val="0"/>
                </a:spcAft>
              </a:pPr>
              <a:endParaRPr kumimoji="1" lang="zh-CN" altLang="zh-CN">
                <a:solidFill>
                  <a:prstClr val="black"/>
                </a:solidFill>
                <a:latin typeface="微软雅黑" pitchFamily="34" charset="-122"/>
                <a:ea typeface="微软雅黑" pitchFamily="34" charset="-122"/>
              </a:endParaRPr>
            </a:p>
          </p:txBody>
        </p:sp>
        <p:sp>
          <p:nvSpPr>
            <p:cNvPr id="11" name="Text Box 8">
              <a:extLst>
                <a:ext uri="{FF2B5EF4-FFF2-40B4-BE49-F238E27FC236}">
                  <a16:creationId xmlns:a16="http://schemas.microsoft.com/office/drawing/2014/main" id="{587D6A04-CC20-D14F-935B-1266C2BA67D0}"/>
                </a:ext>
              </a:extLst>
            </p:cNvPr>
            <p:cNvSpPr txBox="1">
              <a:spLocks noChangeArrowheads="1"/>
            </p:cNvSpPr>
            <p:nvPr/>
          </p:nvSpPr>
          <p:spPr bwMode="auto">
            <a:xfrm>
              <a:off x="6289853" y="2464241"/>
              <a:ext cx="2819400" cy="1160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50000"/>
                </a:spcBef>
                <a:spcAft>
                  <a:spcPct val="0"/>
                </a:spcAft>
                <a:buFontTx/>
                <a:buChar char="•"/>
              </a:pPr>
              <a:r>
                <a:rPr kumimoji="1" lang="zh-CN" altLang="en-US" sz="2800">
                  <a:solidFill>
                    <a:prstClr val="black"/>
                  </a:solidFill>
                  <a:latin typeface="微软雅黑" pitchFamily="34" charset="-122"/>
                  <a:ea typeface="微软雅黑" pitchFamily="34" charset="-122"/>
                </a:rPr>
                <a:t>长期目标体系</a:t>
              </a:r>
            </a:p>
            <a:p>
              <a:pPr eaLnBrk="1" fontAlgn="base" hangingPunct="1">
                <a:spcBef>
                  <a:spcPct val="50000"/>
                </a:spcBef>
                <a:spcAft>
                  <a:spcPct val="0"/>
                </a:spcAft>
                <a:buFontTx/>
                <a:buChar char="•"/>
              </a:pPr>
              <a:r>
                <a:rPr kumimoji="1" lang="zh-CN" altLang="en-US" sz="2800">
                  <a:solidFill>
                    <a:prstClr val="black"/>
                  </a:solidFill>
                  <a:latin typeface="微软雅黑" pitchFamily="34" charset="-122"/>
                  <a:ea typeface="微软雅黑" pitchFamily="34" charset="-122"/>
                </a:rPr>
                <a:t>短期目标体系</a:t>
              </a:r>
            </a:p>
          </p:txBody>
        </p:sp>
        <p:sp>
          <p:nvSpPr>
            <p:cNvPr id="12" name="Text Box 9">
              <a:extLst>
                <a:ext uri="{FF2B5EF4-FFF2-40B4-BE49-F238E27FC236}">
                  <a16:creationId xmlns:a16="http://schemas.microsoft.com/office/drawing/2014/main" id="{735BBEE2-37F8-CA45-B297-346D202A4859}"/>
                </a:ext>
              </a:extLst>
            </p:cNvPr>
            <p:cNvSpPr txBox="1">
              <a:spLocks noChangeArrowheads="1"/>
            </p:cNvSpPr>
            <p:nvPr/>
          </p:nvSpPr>
          <p:spPr bwMode="auto">
            <a:xfrm>
              <a:off x="7204253" y="3623116"/>
              <a:ext cx="9906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50000"/>
                </a:spcBef>
                <a:spcAft>
                  <a:spcPct val="0"/>
                </a:spcAft>
              </a:pPr>
              <a:endParaRPr kumimoji="1" lang="zh-CN" altLang="zh-CN">
                <a:solidFill>
                  <a:prstClr val="black"/>
                </a:solidFill>
                <a:latin typeface="微软雅黑" pitchFamily="34" charset="-122"/>
                <a:ea typeface="微软雅黑" pitchFamily="34" charset="-122"/>
              </a:endParaRPr>
            </a:p>
          </p:txBody>
        </p:sp>
        <p:sp>
          <p:nvSpPr>
            <p:cNvPr id="13" name="Rectangle 10">
              <a:extLst>
                <a:ext uri="{FF2B5EF4-FFF2-40B4-BE49-F238E27FC236}">
                  <a16:creationId xmlns:a16="http://schemas.microsoft.com/office/drawing/2014/main" id="{FE7F8837-C25D-894B-BB95-540C6C69A199}"/>
                </a:ext>
              </a:extLst>
            </p:cNvPr>
            <p:cNvSpPr>
              <a:spLocks noChangeArrowheads="1"/>
            </p:cNvSpPr>
            <p:nvPr/>
          </p:nvSpPr>
          <p:spPr bwMode="auto">
            <a:xfrm>
              <a:off x="1946453" y="1702241"/>
              <a:ext cx="7391400" cy="685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defRPr/>
              </a:pPr>
              <a:r>
                <a:rPr kumimoji="1" lang="zh-CN" altLang="en-US" sz="2800" dirty="0">
                  <a:solidFill>
                    <a:schemeClr val="tx1"/>
                  </a:solidFill>
                  <a:latin typeface="微软雅黑" pitchFamily="34" charset="-122"/>
                  <a:ea typeface="微软雅黑" pitchFamily="34" charset="-122"/>
                </a:rPr>
                <a:t>目标体系是跟踪公司业绩和进度的标尺</a:t>
              </a:r>
              <a:endParaRPr kumimoji="1" lang="zh-CN" altLang="en-US" dirty="0">
                <a:solidFill>
                  <a:schemeClr val="tx1"/>
                </a:solidFill>
                <a:latin typeface="微软雅黑" pitchFamily="34" charset="-122"/>
                <a:ea typeface="微软雅黑" pitchFamily="34" charset="-122"/>
              </a:endParaRPr>
            </a:p>
          </p:txBody>
        </p:sp>
        <p:sp>
          <p:nvSpPr>
            <p:cNvPr id="14" name="Rectangle 11">
              <a:extLst>
                <a:ext uri="{FF2B5EF4-FFF2-40B4-BE49-F238E27FC236}">
                  <a16:creationId xmlns:a16="http://schemas.microsoft.com/office/drawing/2014/main" id="{7A3466BD-25FD-0A4E-8DEC-308E260A8147}"/>
                </a:ext>
              </a:extLst>
            </p:cNvPr>
            <p:cNvSpPr>
              <a:spLocks noChangeArrowheads="1"/>
            </p:cNvSpPr>
            <p:nvPr/>
          </p:nvSpPr>
          <p:spPr bwMode="auto">
            <a:xfrm>
              <a:off x="6137453" y="4385116"/>
              <a:ext cx="18415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fontAlgn="base">
                <a:spcBef>
                  <a:spcPct val="0"/>
                </a:spcBef>
                <a:spcAft>
                  <a:spcPct val="0"/>
                </a:spcAft>
              </a:pPr>
              <a:endParaRPr kumimoji="1" lang="zh-CN" altLang="zh-CN" sz="2400">
                <a:solidFill>
                  <a:prstClr val="black"/>
                </a:solidFill>
                <a:latin typeface="微软雅黑" pitchFamily="34" charset="-122"/>
                <a:ea typeface="微软雅黑" pitchFamily="34" charset="-122"/>
              </a:endParaRPr>
            </a:p>
          </p:txBody>
        </p:sp>
        <p:sp>
          <p:nvSpPr>
            <p:cNvPr id="15" name="Rectangle 12">
              <a:extLst>
                <a:ext uri="{FF2B5EF4-FFF2-40B4-BE49-F238E27FC236}">
                  <a16:creationId xmlns:a16="http://schemas.microsoft.com/office/drawing/2014/main" id="{4A58074C-2A1F-6C44-A6E6-4096D4B216DA}"/>
                </a:ext>
              </a:extLst>
            </p:cNvPr>
            <p:cNvSpPr>
              <a:spLocks noChangeArrowheads="1"/>
            </p:cNvSpPr>
            <p:nvPr/>
          </p:nvSpPr>
          <p:spPr bwMode="auto">
            <a:xfrm>
              <a:off x="1946453" y="3683441"/>
              <a:ext cx="7391400" cy="3048000"/>
            </a:xfrm>
            <a:prstGeom prst="rect">
              <a:avLst/>
            </a:prstGeom>
            <a:solidFill>
              <a:srgbClr val="C0C0C0"/>
            </a:solidFill>
            <a:ln w="9525">
              <a:solidFill>
                <a:schemeClr val="tx1"/>
              </a:solidFill>
              <a:miter lim="800000"/>
              <a:headEnd/>
              <a:tailEnd/>
            </a:ln>
          </p:spPr>
          <p:txBody>
            <a:bodyPr wrap="none" anchor="ctr"/>
            <a:lstStyle/>
            <a:p>
              <a:pPr algn="ctr" fontAlgn="base">
                <a:spcBef>
                  <a:spcPct val="0"/>
                </a:spcBef>
                <a:spcAft>
                  <a:spcPct val="0"/>
                </a:spcAft>
              </a:pPr>
              <a:r>
                <a:rPr kumimoji="1" lang="zh-CN" altLang="en-US" sz="2800" b="1" dirty="0">
                  <a:solidFill>
                    <a:prstClr val="black"/>
                  </a:solidFill>
                  <a:latin typeface="微软雅黑" pitchFamily="34" charset="-122"/>
                  <a:ea typeface="微软雅黑" pitchFamily="34" charset="-122"/>
                </a:rPr>
                <a:t>建立目标体系的关键点</a:t>
              </a:r>
            </a:p>
            <a:p>
              <a:pPr fontAlgn="base">
                <a:spcBef>
                  <a:spcPct val="50000"/>
                </a:spcBef>
                <a:spcAft>
                  <a:spcPct val="0"/>
                </a:spcAft>
                <a:buFontTx/>
                <a:buChar char="•"/>
              </a:pPr>
              <a:r>
                <a:rPr kumimoji="1" lang="zh-CN" altLang="en-US" sz="2000" dirty="0">
                  <a:solidFill>
                    <a:prstClr val="black"/>
                  </a:solidFill>
                  <a:latin typeface="微软雅黑" pitchFamily="34" charset="-122"/>
                  <a:ea typeface="微软雅黑" pitchFamily="34" charset="-122"/>
                </a:rPr>
                <a:t>战略目标体系与财务目标体系、长期目标体系与短期目标体系</a:t>
              </a:r>
            </a:p>
            <a:p>
              <a:pPr fontAlgn="base">
                <a:spcBef>
                  <a:spcPct val="50000"/>
                </a:spcBef>
                <a:spcAft>
                  <a:spcPct val="0"/>
                </a:spcAft>
              </a:pPr>
              <a:r>
                <a:rPr kumimoji="1" lang="zh-CN" altLang="en-US" sz="2000" dirty="0">
                  <a:solidFill>
                    <a:prstClr val="black"/>
                  </a:solidFill>
                  <a:latin typeface="微软雅黑" pitchFamily="34" charset="-122"/>
                  <a:ea typeface="微软雅黑" pitchFamily="34" charset="-122"/>
                </a:rPr>
                <a:t> 相结合</a:t>
              </a:r>
            </a:p>
            <a:p>
              <a:pPr fontAlgn="base">
                <a:spcBef>
                  <a:spcPct val="50000"/>
                </a:spcBef>
                <a:spcAft>
                  <a:spcPct val="0"/>
                </a:spcAft>
                <a:buFontTx/>
                <a:buChar char="•"/>
              </a:pPr>
              <a:r>
                <a:rPr kumimoji="1" lang="zh-CN" altLang="en-US" sz="2000" dirty="0">
                  <a:solidFill>
                    <a:prstClr val="black"/>
                  </a:solidFill>
                  <a:latin typeface="微软雅黑" pitchFamily="34" charset="-122"/>
                  <a:ea typeface="微软雅黑" pitchFamily="34" charset="-122"/>
                </a:rPr>
                <a:t>目标体系应具有一定的组织延伸力</a:t>
              </a:r>
            </a:p>
            <a:p>
              <a:pPr fontAlgn="base">
                <a:spcBef>
                  <a:spcPct val="50000"/>
                </a:spcBef>
                <a:spcAft>
                  <a:spcPct val="0"/>
                </a:spcAft>
                <a:buFontTx/>
                <a:buChar char="•"/>
              </a:pPr>
              <a:r>
                <a:rPr kumimoji="1" lang="zh-CN" altLang="en-US" sz="2000" dirty="0">
                  <a:solidFill>
                    <a:prstClr val="black"/>
                  </a:solidFill>
                  <a:latin typeface="微软雅黑" pitchFamily="34" charset="-122"/>
                  <a:ea typeface="微软雅黑" pitchFamily="34" charset="-122"/>
                </a:rPr>
                <a:t>组织的各个层次都有与公司的战略</a:t>
              </a:r>
              <a:r>
                <a:rPr kumimoji="1" lang="en-US" altLang="zh-CN" sz="2000" dirty="0">
                  <a:solidFill>
                    <a:prstClr val="black"/>
                  </a:solidFill>
                  <a:latin typeface="微软雅黑" pitchFamily="34" charset="-122"/>
                  <a:ea typeface="微软雅黑" pitchFamily="34" charset="-122"/>
                </a:rPr>
                <a:t>/</a:t>
              </a:r>
              <a:r>
                <a:rPr kumimoji="1" lang="zh-CN" altLang="en-US" sz="2000" dirty="0">
                  <a:solidFill>
                    <a:prstClr val="black"/>
                  </a:solidFill>
                  <a:latin typeface="微软雅黑" pitchFamily="34" charset="-122"/>
                  <a:ea typeface="微软雅黑" pitchFamily="34" charset="-122"/>
                </a:rPr>
                <a:t>财务目标相匹配的目标</a:t>
              </a:r>
            </a:p>
            <a:p>
              <a:pPr fontAlgn="base">
                <a:spcBef>
                  <a:spcPct val="50000"/>
                </a:spcBef>
                <a:spcAft>
                  <a:spcPct val="0"/>
                </a:spcAft>
                <a:buFontTx/>
                <a:buChar char="•"/>
              </a:pPr>
              <a:r>
                <a:rPr kumimoji="1" lang="zh-CN" altLang="en-US" sz="2000" dirty="0">
                  <a:solidFill>
                    <a:prstClr val="black"/>
                  </a:solidFill>
                  <a:latin typeface="微软雅黑" pitchFamily="34" charset="-122"/>
                  <a:ea typeface="微软雅黑" pitchFamily="34" charset="-122"/>
                </a:rPr>
                <a:t>目标体系的建立应倾向于自上而下</a:t>
              </a:r>
            </a:p>
          </p:txBody>
        </p:sp>
        <p:sp>
          <p:nvSpPr>
            <p:cNvPr id="16" name="Rectangle 13">
              <a:extLst>
                <a:ext uri="{FF2B5EF4-FFF2-40B4-BE49-F238E27FC236}">
                  <a16:creationId xmlns:a16="http://schemas.microsoft.com/office/drawing/2014/main" id="{04627126-3BE3-FB4A-9CAB-DAA9FFFC8CB2}"/>
                </a:ext>
              </a:extLst>
            </p:cNvPr>
            <p:cNvSpPr>
              <a:spLocks noChangeArrowheads="1"/>
            </p:cNvSpPr>
            <p:nvPr/>
          </p:nvSpPr>
          <p:spPr bwMode="auto">
            <a:xfrm>
              <a:off x="2251253" y="5664641"/>
              <a:ext cx="18415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fontAlgn="base">
                <a:spcBef>
                  <a:spcPct val="0"/>
                </a:spcBef>
                <a:spcAft>
                  <a:spcPct val="0"/>
                </a:spcAft>
              </a:pPr>
              <a:endParaRPr kumimoji="1" lang="zh-CN" altLang="zh-CN">
                <a:solidFill>
                  <a:prstClr val="black"/>
                </a:solidFill>
                <a:latin typeface="微软雅黑" pitchFamily="34" charset="-122"/>
                <a:ea typeface="微软雅黑" pitchFamily="34" charset="-122"/>
              </a:endParaRPr>
            </a:p>
          </p:txBody>
        </p:sp>
      </p:grpSp>
    </p:spTree>
    <p:extLst>
      <p:ext uri="{BB962C8B-B14F-4D97-AF65-F5344CB8AC3E}">
        <p14:creationId xmlns:p14="http://schemas.microsoft.com/office/powerpoint/2010/main" val="2226401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目标的表述原则</a:t>
            </a:r>
            <a:r>
              <a:rPr lang="en-US" altLang="zh-CN" sz="3600" b="1" dirty="0">
                <a:solidFill>
                  <a:srgbClr val="002060"/>
                </a:solidFill>
                <a:latin typeface="微软雅黑" panose="020B0503020204020204" pitchFamily="34" charset="-122"/>
                <a:ea typeface="微软雅黑" panose="020B0503020204020204" pitchFamily="34" charset="-122"/>
              </a:rPr>
              <a:t>SMART </a:t>
            </a:r>
            <a:endParaRPr lang="zh-CN" altLang="en-US" sz="3600" b="1" dirty="0">
              <a:solidFill>
                <a:srgbClr val="002060"/>
              </a:solidFill>
              <a:latin typeface="微软雅黑" panose="020B0503020204020204" pitchFamily="34" charset="-122"/>
              <a:ea typeface="微软雅黑" panose="020B0503020204020204" pitchFamily="34" charset="-122"/>
            </a:endParaRPr>
          </a:p>
        </p:txBody>
      </p:sp>
      <p:grpSp>
        <p:nvGrpSpPr>
          <p:cNvPr id="5" name="组合 4">
            <a:extLst>
              <a:ext uri="{FF2B5EF4-FFF2-40B4-BE49-F238E27FC236}">
                <a16:creationId xmlns:a16="http://schemas.microsoft.com/office/drawing/2014/main" id="{49525E0A-85A6-0C4A-9520-2685BDBED1A4}"/>
              </a:ext>
            </a:extLst>
          </p:cNvPr>
          <p:cNvGrpSpPr/>
          <p:nvPr/>
        </p:nvGrpSpPr>
        <p:grpSpPr>
          <a:xfrm>
            <a:off x="1764634" y="1962065"/>
            <a:ext cx="8640960" cy="4682624"/>
            <a:chOff x="179512" y="1700808"/>
            <a:chExt cx="8640960" cy="4682624"/>
          </a:xfrm>
        </p:grpSpPr>
        <p:sp>
          <p:nvSpPr>
            <p:cNvPr id="7" name="椭圆 6">
              <a:extLst>
                <a:ext uri="{FF2B5EF4-FFF2-40B4-BE49-F238E27FC236}">
                  <a16:creationId xmlns:a16="http://schemas.microsoft.com/office/drawing/2014/main" id="{6CD51B33-9D0A-B544-A426-D069B820C5F5}"/>
                </a:ext>
              </a:extLst>
            </p:cNvPr>
            <p:cNvSpPr/>
            <p:nvPr/>
          </p:nvSpPr>
          <p:spPr>
            <a:xfrm>
              <a:off x="2783548" y="1986752"/>
              <a:ext cx="4380740" cy="417855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SG" altLang="en-US"/>
            </a:p>
          </p:txBody>
        </p:sp>
        <p:sp>
          <p:nvSpPr>
            <p:cNvPr id="8" name="任意多边形 4">
              <a:extLst>
                <a:ext uri="{FF2B5EF4-FFF2-40B4-BE49-F238E27FC236}">
                  <a16:creationId xmlns:a16="http://schemas.microsoft.com/office/drawing/2014/main" id="{3EB1193A-1924-8E4E-9AD8-9C3A56F1D2C3}"/>
                </a:ext>
              </a:extLst>
            </p:cNvPr>
            <p:cNvSpPr/>
            <p:nvPr/>
          </p:nvSpPr>
          <p:spPr>
            <a:xfrm>
              <a:off x="4211960" y="1700808"/>
              <a:ext cx="1607343" cy="1044773"/>
            </a:xfrm>
            <a:custGeom>
              <a:avLst/>
              <a:gdLst>
                <a:gd name="connsiteX0" fmla="*/ 0 w 1607343"/>
                <a:gd name="connsiteY0" fmla="*/ 174132 h 1044773"/>
                <a:gd name="connsiteX1" fmla="*/ 174132 w 1607343"/>
                <a:gd name="connsiteY1" fmla="*/ 0 h 1044773"/>
                <a:gd name="connsiteX2" fmla="*/ 1433211 w 1607343"/>
                <a:gd name="connsiteY2" fmla="*/ 0 h 1044773"/>
                <a:gd name="connsiteX3" fmla="*/ 1607343 w 1607343"/>
                <a:gd name="connsiteY3" fmla="*/ 174132 h 1044773"/>
                <a:gd name="connsiteX4" fmla="*/ 1607343 w 1607343"/>
                <a:gd name="connsiteY4" fmla="*/ 870641 h 1044773"/>
                <a:gd name="connsiteX5" fmla="*/ 1433211 w 1607343"/>
                <a:gd name="connsiteY5" fmla="*/ 1044773 h 1044773"/>
                <a:gd name="connsiteX6" fmla="*/ 174132 w 1607343"/>
                <a:gd name="connsiteY6" fmla="*/ 1044773 h 1044773"/>
                <a:gd name="connsiteX7" fmla="*/ 0 w 1607343"/>
                <a:gd name="connsiteY7" fmla="*/ 870641 h 1044773"/>
                <a:gd name="connsiteX8" fmla="*/ 0 w 1607343"/>
                <a:gd name="connsiteY8" fmla="*/ 174132 h 104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7343" h="1044773">
                  <a:moveTo>
                    <a:pt x="0" y="174132"/>
                  </a:moveTo>
                  <a:cubicBezTo>
                    <a:pt x="0" y="77962"/>
                    <a:pt x="77962" y="0"/>
                    <a:pt x="174132" y="0"/>
                  </a:cubicBezTo>
                  <a:lnTo>
                    <a:pt x="1433211" y="0"/>
                  </a:lnTo>
                  <a:cubicBezTo>
                    <a:pt x="1529381" y="0"/>
                    <a:pt x="1607343" y="77962"/>
                    <a:pt x="1607343" y="174132"/>
                  </a:cubicBezTo>
                  <a:lnTo>
                    <a:pt x="1607343" y="870641"/>
                  </a:lnTo>
                  <a:cubicBezTo>
                    <a:pt x="1607343" y="966811"/>
                    <a:pt x="1529381" y="1044773"/>
                    <a:pt x="1433211" y="1044773"/>
                  </a:cubicBezTo>
                  <a:lnTo>
                    <a:pt x="174132" y="1044773"/>
                  </a:lnTo>
                  <a:cubicBezTo>
                    <a:pt x="77962" y="1044773"/>
                    <a:pt x="0" y="966811"/>
                    <a:pt x="0" y="870641"/>
                  </a:cubicBezTo>
                  <a:lnTo>
                    <a:pt x="0" y="174132"/>
                  </a:lnTo>
                  <a:close/>
                </a:path>
              </a:pathLst>
            </a:custGeom>
            <a:solidFill>
              <a:schemeClr val="accent1">
                <a:lumMod val="75000"/>
              </a:schemeClr>
            </a:solidFill>
          </p:spPr>
          <p:style>
            <a:lnRef idx="3">
              <a:schemeClr val="lt1">
                <a:hueOff val="0"/>
                <a:satOff val="0"/>
                <a:lumOff val="0"/>
                <a:alphaOff val="0"/>
              </a:schemeClr>
            </a:lnRef>
            <a:fillRef idx="1">
              <a:scrgbClr r="0" g="0" b="0"/>
            </a:fillRef>
            <a:effectRef idx="1">
              <a:schemeClr val="accent2">
                <a:hueOff val="0"/>
                <a:satOff val="0"/>
                <a:lumOff val="0"/>
                <a:alphaOff val="0"/>
              </a:schemeClr>
            </a:effectRef>
            <a:fontRef idx="minor">
              <a:schemeClr val="lt1"/>
            </a:fontRef>
          </p:style>
          <p:txBody>
            <a:bodyPr spcFirstLastPara="0" vert="horz" wrap="square" lIns="119582" tIns="119582" rIns="119582" bIns="119582" numCol="1" spcCol="1270" anchor="ctr" anchorCtr="0">
              <a:noAutofit/>
            </a:bodyPr>
            <a:lstStyle/>
            <a:p>
              <a:pPr lvl="0" algn="ctr" defTabSz="800100">
                <a:lnSpc>
                  <a:spcPct val="90000"/>
                </a:lnSpc>
                <a:spcBef>
                  <a:spcPct val="0"/>
                </a:spcBef>
                <a:spcAft>
                  <a:spcPct val="35000"/>
                </a:spcAft>
              </a:pPr>
              <a:r>
                <a:rPr lang="en-US" sz="1800" b="1" kern="1200" dirty="0">
                  <a:solidFill>
                    <a:schemeClr val="bg1"/>
                  </a:solidFill>
                </a:rPr>
                <a:t>Specific</a:t>
              </a:r>
            </a:p>
          </p:txBody>
        </p:sp>
        <p:sp>
          <p:nvSpPr>
            <p:cNvPr id="9" name="任意多边形 11">
              <a:extLst>
                <a:ext uri="{FF2B5EF4-FFF2-40B4-BE49-F238E27FC236}">
                  <a16:creationId xmlns:a16="http://schemas.microsoft.com/office/drawing/2014/main" id="{7BC8A833-ED52-8448-A3F8-A3DBC782C654}"/>
                </a:ext>
              </a:extLst>
            </p:cNvPr>
            <p:cNvSpPr/>
            <p:nvPr/>
          </p:nvSpPr>
          <p:spPr>
            <a:xfrm>
              <a:off x="6133009" y="3002048"/>
              <a:ext cx="1607343" cy="1044773"/>
            </a:xfrm>
            <a:custGeom>
              <a:avLst/>
              <a:gdLst>
                <a:gd name="connsiteX0" fmla="*/ 0 w 1607343"/>
                <a:gd name="connsiteY0" fmla="*/ 174132 h 1044773"/>
                <a:gd name="connsiteX1" fmla="*/ 174132 w 1607343"/>
                <a:gd name="connsiteY1" fmla="*/ 0 h 1044773"/>
                <a:gd name="connsiteX2" fmla="*/ 1433211 w 1607343"/>
                <a:gd name="connsiteY2" fmla="*/ 0 h 1044773"/>
                <a:gd name="connsiteX3" fmla="*/ 1607343 w 1607343"/>
                <a:gd name="connsiteY3" fmla="*/ 174132 h 1044773"/>
                <a:gd name="connsiteX4" fmla="*/ 1607343 w 1607343"/>
                <a:gd name="connsiteY4" fmla="*/ 870641 h 1044773"/>
                <a:gd name="connsiteX5" fmla="*/ 1433211 w 1607343"/>
                <a:gd name="connsiteY5" fmla="*/ 1044773 h 1044773"/>
                <a:gd name="connsiteX6" fmla="*/ 174132 w 1607343"/>
                <a:gd name="connsiteY6" fmla="*/ 1044773 h 1044773"/>
                <a:gd name="connsiteX7" fmla="*/ 0 w 1607343"/>
                <a:gd name="connsiteY7" fmla="*/ 870641 h 1044773"/>
                <a:gd name="connsiteX8" fmla="*/ 0 w 1607343"/>
                <a:gd name="connsiteY8" fmla="*/ 174132 h 104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7343" h="1044773">
                  <a:moveTo>
                    <a:pt x="0" y="174132"/>
                  </a:moveTo>
                  <a:cubicBezTo>
                    <a:pt x="0" y="77962"/>
                    <a:pt x="77962" y="0"/>
                    <a:pt x="174132" y="0"/>
                  </a:cubicBezTo>
                  <a:lnTo>
                    <a:pt x="1433211" y="0"/>
                  </a:lnTo>
                  <a:cubicBezTo>
                    <a:pt x="1529381" y="0"/>
                    <a:pt x="1607343" y="77962"/>
                    <a:pt x="1607343" y="174132"/>
                  </a:cubicBezTo>
                  <a:lnTo>
                    <a:pt x="1607343" y="870641"/>
                  </a:lnTo>
                  <a:cubicBezTo>
                    <a:pt x="1607343" y="966811"/>
                    <a:pt x="1529381" y="1044773"/>
                    <a:pt x="1433211" y="1044773"/>
                  </a:cubicBezTo>
                  <a:lnTo>
                    <a:pt x="174132" y="1044773"/>
                  </a:lnTo>
                  <a:cubicBezTo>
                    <a:pt x="77962" y="1044773"/>
                    <a:pt x="0" y="966811"/>
                    <a:pt x="0" y="870641"/>
                  </a:cubicBezTo>
                  <a:lnTo>
                    <a:pt x="0" y="174132"/>
                  </a:lnTo>
                  <a:close/>
                </a:path>
              </a:pathLst>
            </a:custGeom>
            <a:solidFill>
              <a:srgbClr val="A7D1A7"/>
            </a:solidFill>
          </p:spPr>
          <p:style>
            <a:lnRef idx="3">
              <a:schemeClr val="lt1">
                <a:hueOff val="0"/>
                <a:satOff val="0"/>
                <a:lumOff val="0"/>
                <a:alphaOff val="0"/>
              </a:schemeClr>
            </a:lnRef>
            <a:fillRef idx="1">
              <a:scrgbClr r="0" g="0" b="0"/>
            </a:fillRef>
            <a:effectRef idx="1">
              <a:schemeClr val="accent2">
                <a:hueOff val="1170380"/>
                <a:satOff val="-1460"/>
                <a:lumOff val="343"/>
                <a:alphaOff val="0"/>
              </a:schemeClr>
            </a:effectRef>
            <a:fontRef idx="minor">
              <a:schemeClr val="lt1"/>
            </a:fontRef>
          </p:style>
          <p:txBody>
            <a:bodyPr spcFirstLastPara="0" vert="horz" wrap="square" lIns="119582" tIns="119582" rIns="119582" bIns="119582" numCol="1" spcCol="1270" anchor="ctr" anchorCtr="0">
              <a:noAutofit/>
            </a:bodyPr>
            <a:lstStyle/>
            <a:p>
              <a:pPr lvl="0" algn="ctr" defTabSz="800100">
                <a:lnSpc>
                  <a:spcPct val="90000"/>
                </a:lnSpc>
                <a:spcBef>
                  <a:spcPct val="0"/>
                </a:spcBef>
                <a:spcAft>
                  <a:spcPct val="35000"/>
                </a:spcAft>
              </a:pPr>
              <a:r>
                <a:rPr lang="en-US" altLang="zh-CN" sz="1800" b="1" kern="1200" dirty="0">
                  <a:solidFill>
                    <a:schemeClr val="tx1"/>
                  </a:solidFill>
                </a:rPr>
                <a:t>Attainable</a:t>
              </a:r>
              <a:endParaRPr lang="en-US" sz="1800" b="1" kern="1200" dirty="0">
                <a:solidFill>
                  <a:schemeClr val="tx1"/>
                </a:solidFill>
              </a:endParaRPr>
            </a:p>
          </p:txBody>
        </p:sp>
        <p:sp>
          <p:nvSpPr>
            <p:cNvPr id="10" name="任意多边形 15">
              <a:extLst>
                <a:ext uri="{FF2B5EF4-FFF2-40B4-BE49-F238E27FC236}">
                  <a16:creationId xmlns:a16="http://schemas.microsoft.com/office/drawing/2014/main" id="{20B3C124-310B-7E42-B6A6-C31AE30C0E7B}"/>
                </a:ext>
              </a:extLst>
            </p:cNvPr>
            <p:cNvSpPr/>
            <p:nvPr/>
          </p:nvSpPr>
          <p:spPr>
            <a:xfrm>
              <a:off x="5373780" y="5338643"/>
              <a:ext cx="1607343" cy="1044773"/>
            </a:xfrm>
            <a:custGeom>
              <a:avLst/>
              <a:gdLst>
                <a:gd name="connsiteX0" fmla="*/ 0 w 1607343"/>
                <a:gd name="connsiteY0" fmla="*/ 174132 h 1044773"/>
                <a:gd name="connsiteX1" fmla="*/ 174132 w 1607343"/>
                <a:gd name="connsiteY1" fmla="*/ 0 h 1044773"/>
                <a:gd name="connsiteX2" fmla="*/ 1433211 w 1607343"/>
                <a:gd name="connsiteY2" fmla="*/ 0 h 1044773"/>
                <a:gd name="connsiteX3" fmla="*/ 1607343 w 1607343"/>
                <a:gd name="connsiteY3" fmla="*/ 174132 h 1044773"/>
                <a:gd name="connsiteX4" fmla="*/ 1607343 w 1607343"/>
                <a:gd name="connsiteY4" fmla="*/ 870641 h 1044773"/>
                <a:gd name="connsiteX5" fmla="*/ 1433211 w 1607343"/>
                <a:gd name="connsiteY5" fmla="*/ 1044773 h 1044773"/>
                <a:gd name="connsiteX6" fmla="*/ 174132 w 1607343"/>
                <a:gd name="connsiteY6" fmla="*/ 1044773 h 1044773"/>
                <a:gd name="connsiteX7" fmla="*/ 0 w 1607343"/>
                <a:gd name="connsiteY7" fmla="*/ 870641 h 1044773"/>
                <a:gd name="connsiteX8" fmla="*/ 0 w 1607343"/>
                <a:gd name="connsiteY8" fmla="*/ 174132 h 104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7343" h="1044773">
                  <a:moveTo>
                    <a:pt x="0" y="174132"/>
                  </a:moveTo>
                  <a:cubicBezTo>
                    <a:pt x="0" y="77962"/>
                    <a:pt x="77962" y="0"/>
                    <a:pt x="174132" y="0"/>
                  </a:cubicBezTo>
                  <a:lnTo>
                    <a:pt x="1433211" y="0"/>
                  </a:lnTo>
                  <a:cubicBezTo>
                    <a:pt x="1529381" y="0"/>
                    <a:pt x="1607343" y="77962"/>
                    <a:pt x="1607343" y="174132"/>
                  </a:cubicBezTo>
                  <a:lnTo>
                    <a:pt x="1607343" y="870641"/>
                  </a:lnTo>
                  <a:cubicBezTo>
                    <a:pt x="1607343" y="966811"/>
                    <a:pt x="1529381" y="1044773"/>
                    <a:pt x="1433211" y="1044773"/>
                  </a:cubicBezTo>
                  <a:lnTo>
                    <a:pt x="174132" y="1044773"/>
                  </a:lnTo>
                  <a:cubicBezTo>
                    <a:pt x="77962" y="1044773"/>
                    <a:pt x="0" y="966811"/>
                    <a:pt x="0" y="870641"/>
                  </a:cubicBezTo>
                  <a:lnTo>
                    <a:pt x="0" y="174132"/>
                  </a:lnTo>
                  <a:close/>
                </a:path>
              </a:pathLst>
            </a:custGeom>
            <a:solidFill>
              <a:srgbClr val="E1EF80"/>
            </a:solidFill>
          </p:spPr>
          <p:style>
            <a:lnRef idx="3">
              <a:schemeClr val="lt1">
                <a:hueOff val="0"/>
                <a:satOff val="0"/>
                <a:lumOff val="0"/>
                <a:alphaOff val="0"/>
              </a:schemeClr>
            </a:lnRef>
            <a:fillRef idx="1">
              <a:scrgbClr r="0" g="0" b="0"/>
            </a:fillRef>
            <a:effectRef idx="1">
              <a:schemeClr val="accent2">
                <a:hueOff val="2340759"/>
                <a:satOff val="-2919"/>
                <a:lumOff val="686"/>
                <a:alphaOff val="0"/>
              </a:schemeClr>
            </a:effectRef>
            <a:fontRef idx="minor">
              <a:schemeClr val="lt1"/>
            </a:fontRef>
          </p:style>
          <p:txBody>
            <a:bodyPr spcFirstLastPara="0" vert="horz" wrap="square" lIns="119582" tIns="119582" rIns="119582" bIns="119582" numCol="1" spcCol="1270" anchor="ctr" anchorCtr="0">
              <a:noAutofit/>
            </a:bodyPr>
            <a:lstStyle/>
            <a:p>
              <a:pPr lvl="0" algn="ctr" defTabSz="800100">
                <a:lnSpc>
                  <a:spcPct val="90000"/>
                </a:lnSpc>
                <a:spcBef>
                  <a:spcPct val="0"/>
                </a:spcBef>
                <a:spcAft>
                  <a:spcPct val="35000"/>
                </a:spcAft>
              </a:pPr>
              <a:r>
                <a:rPr lang="en-US" altLang="zh-CN" sz="1800" b="1" kern="1200" dirty="0">
                  <a:solidFill>
                    <a:schemeClr val="tx1"/>
                  </a:solidFill>
                </a:rPr>
                <a:t>Time-Bound</a:t>
              </a:r>
              <a:endParaRPr lang="en-US" sz="1800" b="1" kern="1200" dirty="0">
                <a:solidFill>
                  <a:schemeClr val="tx1"/>
                </a:solidFill>
              </a:endParaRPr>
            </a:p>
          </p:txBody>
        </p:sp>
        <p:sp>
          <p:nvSpPr>
            <p:cNvPr id="11" name="任意多边形 17">
              <a:extLst>
                <a:ext uri="{FF2B5EF4-FFF2-40B4-BE49-F238E27FC236}">
                  <a16:creationId xmlns:a16="http://schemas.microsoft.com/office/drawing/2014/main" id="{D5B12012-AD5E-A04A-94C8-B90D978D269C}"/>
                </a:ext>
              </a:extLst>
            </p:cNvPr>
            <p:cNvSpPr/>
            <p:nvPr/>
          </p:nvSpPr>
          <p:spPr>
            <a:xfrm>
              <a:off x="2916963" y="5338659"/>
              <a:ext cx="1607343" cy="1044773"/>
            </a:xfrm>
            <a:custGeom>
              <a:avLst/>
              <a:gdLst>
                <a:gd name="connsiteX0" fmla="*/ 0 w 1607343"/>
                <a:gd name="connsiteY0" fmla="*/ 174132 h 1044773"/>
                <a:gd name="connsiteX1" fmla="*/ 174132 w 1607343"/>
                <a:gd name="connsiteY1" fmla="*/ 0 h 1044773"/>
                <a:gd name="connsiteX2" fmla="*/ 1433211 w 1607343"/>
                <a:gd name="connsiteY2" fmla="*/ 0 h 1044773"/>
                <a:gd name="connsiteX3" fmla="*/ 1607343 w 1607343"/>
                <a:gd name="connsiteY3" fmla="*/ 174132 h 1044773"/>
                <a:gd name="connsiteX4" fmla="*/ 1607343 w 1607343"/>
                <a:gd name="connsiteY4" fmla="*/ 870641 h 1044773"/>
                <a:gd name="connsiteX5" fmla="*/ 1433211 w 1607343"/>
                <a:gd name="connsiteY5" fmla="*/ 1044773 h 1044773"/>
                <a:gd name="connsiteX6" fmla="*/ 174132 w 1607343"/>
                <a:gd name="connsiteY6" fmla="*/ 1044773 h 1044773"/>
                <a:gd name="connsiteX7" fmla="*/ 0 w 1607343"/>
                <a:gd name="connsiteY7" fmla="*/ 870641 h 1044773"/>
                <a:gd name="connsiteX8" fmla="*/ 0 w 1607343"/>
                <a:gd name="connsiteY8" fmla="*/ 174132 h 104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7343" h="1044773">
                  <a:moveTo>
                    <a:pt x="0" y="174132"/>
                  </a:moveTo>
                  <a:cubicBezTo>
                    <a:pt x="0" y="77962"/>
                    <a:pt x="77962" y="0"/>
                    <a:pt x="174132" y="0"/>
                  </a:cubicBezTo>
                  <a:lnTo>
                    <a:pt x="1433211" y="0"/>
                  </a:lnTo>
                  <a:cubicBezTo>
                    <a:pt x="1529381" y="0"/>
                    <a:pt x="1607343" y="77962"/>
                    <a:pt x="1607343" y="174132"/>
                  </a:cubicBezTo>
                  <a:lnTo>
                    <a:pt x="1607343" y="870641"/>
                  </a:lnTo>
                  <a:cubicBezTo>
                    <a:pt x="1607343" y="966811"/>
                    <a:pt x="1529381" y="1044773"/>
                    <a:pt x="1433211" y="1044773"/>
                  </a:cubicBezTo>
                  <a:lnTo>
                    <a:pt x="174132" y="1044773"/>
                  </a:lnTo>
                  <a:cubicBezTo>
                    <a:pt x="77962" y="1044773"/>
                    <a:pt x="0" y="966811"/>
                    <a:pt x="0" y="870641"/>
                  </a:cubicBezTo>
                  <a:lnTo>
                    <a:pt x="0" y="174132"/>
                  </a:lnTo>
                  <a:close/>
                </a:path>
              </a:pathLst>
            </a:custGeom>
            <a:solidFill>
              <a:srgbClr val="EFAC94"/>
            </a:solidFill>
          </p:spPr>
          <p:style>
            <a:lnRef idx="3">
              <a:schemeClr val="lt1">
                <a:hueOff val="0"/>
                <a:satOff val="0"/>
                <a:lumOff val="0"/>
                <a:alphaOff val="0"/>
              </a:schemeClr>
            </a:lnRef>
            <a:fillRef idx="1">
              <a:scrgbClr r="0" g="0" b="0"/>
            </a:fillRef>
            <a:effectRef idx="1">
              <a:schemeClr val="accent2">
                <a:hueOff val="3511139"/>
                <a:satOff val="-4379"/>
                <a:lumOff val="1030"/>
                <a:alphaOff val="0"/>
              </a:schemeClr>
            </a:effectRef>
            <a:fontRef idx="minor">
              <a:schemeClr val="lt1"/>
            </a:fontRef>
          </p:style>
          <p:txBody>
            <a:bodyPr spcFirstLastPara="0" vert="horz" wrap="square" lIns="119582" tIns="119582" rIns="119582" bIns="119582" numCol="1" spcCol="1270" anchor="ctr" anchorCtr="0">
              <a:noAutofit/>
            </a:bodyPr>
            <a:lstStyle/>
            <a:p>
              <a:pPr lvl="0" algn="ctr" defTabSz="800100">
                <a:lnSpc>
                  <a:spcPct val="90000"/>
                </a:lnSpc>
                <a:spcBef>
                  <a:spcPct val="0"/>
                </a:spcBef>
                <a:spcAft>
                  <a:spcPct val="35000"/>
                </a:spcAft>
              </a:pPr>
              <a:r>
                <a:rPr lang="en-US" altLang="zh-CN" sz="1800" b="1" kern="1200" dirty="0">
                  <a:solidFill>
                    <a:schemeClr val="tx1"/>
                  </a:solidFill>
                </a:rPr>
                <a:t>Relevant</a:t>
              </a:r>
              <a:endParaRPr lang="en-US" sz="1800" b="1" kern="1200" dirty="0">
                <a:solidFill>
                  <a:schemeClr val="tx1"/>
                </a:solidFill>
              </a:endParaRPr>
            </a:p>
          </p:txBody>
        </p:sp>
        <p:sp>
          <p:nvSpPr>
            <p:cNvPr id="12" name="任意多边形 19">
              <a:extLst>
                <a:ext uri="{FF2B5EF4-FFF2-40B4-BE49-F238E27FC236}">
                  <a16:creationId xmlns:a16="http://schemas.microsoft.com/office/drawing/2014/main" id="{729BC4E2-E3C2-8F4E-AD93-4D42E1204068}"/>
                </a:ext>
              </a:extLst>
            </p:cNvPr>
            <p:cNvSpPr/>
            <p:nvPr/>
          </p:nvSpPr>
          <p:spPr>
            <a:xfrm>
              <a:off x="2157752" y="3002045"/>
              <a:ext cx="1607343" cy="1044773"/>
            </a:xfrm>
            <a:custGeom>
              <a:avLst/>
              <a:gdLst>
                <a:gd name="connsiteX0" fmla="*/ 0 w 1607343"/>
                <a:gd name="connsiteY0" fmla="*/ 174132 h 1044773"/>
                <a:gd name="connsiteX1" fmla="*/ 174132 w 1607343"/>
                <a:gd name="connsiteY1" fmla="*/ 0 h 1044773"/>
                <a:gd name="connsiteX2" fmla="*/ 1433211 w 1607343"/>
                <a:gd name="connsiteY2" fmla="*/ 0 h 1044773"/>
                <a:gd name="connsiteX3" fmla="*/ 1607343 w 1607343"/>
                <a:gd name="connsiteY3" fmla="*/ 174132 h 1044773"/>
                <a:gd name="connsiteX4" fmla="*/ 1607343 w 1607343"/>
                <a:gd name="connsiteY4" fmla="*/ 870641 h 1044773"/>
                <a:gd name="connsiteX5" fmla="*/ 1433211 w 1607343"/>
                <a:gd name="connsiteY5" fmla="*/ 1044773 h 1044773"/>
                <a:gd name="connsiteX6" fmla="*/ 174132 w 1607343"/>
                <a:gd name="connsiteY6" fmla="*/ 1044773 h 1044773"/>
                <a:gd name="connsiteX7" fmla="*/ 0 w 1607343"/>
                <a:gd name="connsiteY7" fmla="*/ 870641 h 1044773"/>
                <a:gd name="connsiteX8" fmla="*/ 0 w 1607343"/>
                <a:gd name="connsiteY8" fmla="*/ 174132 h 104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7343" h="1044773">
                  <a:moveTo>
                    <a:pt x="0" y="174132"/>
                  </a:moveTo>
                  <a:cubicBezTo>
                    <a:pt x="0" y="77962"/>
                    <a:pt x="77962" y="0"/>
                    <a:pt x="174132" y="0"/>
                  </a:cubicBezTo>
                  <a:lnTo>
                    <a:pt x="1433211" y="0"/>
                  </a:lnTo>
                  <a:cubicBezTo>
                    <a:pt x="1529381" y="0"/>
                    <a:pt x="1607343" y="77962"/>
                    <a:pt x="1607343" y="174132"/>
                  </a:cubicBezTo>
                  <a:lnTo>
                    <a:pt x="1607343" y="870641"/>
                  </a:lnTo>
                  <a:cubicBezTo>
                    <a:pt x="1607343" y="966811"/>
                    <a:pt x="1529381" y="1044773"/>
                    <a:pt x="1433211" y="1044773"/>
                  </a:cubicBezTo>
                  <a:lnTo>
                    <a:pt x="174132" y="1044773"/>
                  </a:lnTo>
                  <a:cubicBezTo>
                    <a:pt x="77962" y="1044773"/>
                    <a:pt x="0" y="966811"/>
                    <a:pt x="0" y="870641"/>
                  </a:cubicBezTo>
                  <a:lnTo>
                    <a:pt x="0" y="174132"/>
                  </a:lnTo>
                  <a:close/>
                </a:path>
              </a:pathLst>
            </a:custGeom>
            <a:solidFill>
              <a:srgbClr val="FF92E8"/>
            </a:solidFill>
          </p:spPr>
          <p:style>
            <a:lnRef idx="3">
              <a:schemeClr val="lt1">
                <a:hueOff val="0"/>
                <a:satOff val="0"/>
                <a:lumOff val="0"/>
                <a:alphaOff val="0"/>
              </a:schemeClr>
            </a:lnRef>
            <a:fillRef idx="1">
              <a:scrgbClr r="0" g="0" b="0"/>
            </a:fillRef>
            <a:effectRef idx="1">
              <a:schemeClr val="accent2">
                <a:hueOff val="4681519"/>
                <a:satOff val="-5839"/>
                <a:lumOff val="1373"/>
                <a:alphaOff val="0"/>
              </a:schemeClr>
            </a:effectRef>
            <a:fontRef idx="minor">
              <a:schemeClr val="lt1"/>
            </a:fontRef>
          </p:style>
          <p:txBody>
            <a:bodyPr spcFirstLastPara="0" vert="horz" wrap="square" lIns="119582" tIns="119582" rIns="119582" bIns="119582" numCol="1" spcCol="1270" anchor="ctr" anchorCtr="0">
              <a:noAutofit/>
            </a:bodyPr>
            <a:lstStyle/>
            <a:p>
              <a:pPr lvl="0" algn="ctr" defTabSz="800100">
                <a:lnSpc>
                  <a:spcPct val="90000"/>
                </a:lnSpc>
                <a:spcBef>
                  <a:spcPct val="0"/>
                </a:spcBef>
                <a:spcAft>
                  <a:spcPct val="35000"/>
                </a:spcAft>
              </a:pPr>
              <a:r>
                <a:rPr lang="en-US" altLang="zh-CN" sz="1800" b="1" kern="1200" dirty="0">
                  <a:solidFill>
                    <a:schemeClr val="tx1"/>
                  </a:solidFill>
                </a:rPr>
                <a:t>Measurable</a:t>
              </a:r>
              <a:endParaRPr lang="en-US" sz="1800" b="1" kern="1200" dirty="0">
                <a:solidFill>
                  <a:schemeClr val="tx1"/>
                </a:solidFill>
              </a:endParaRPr>
            </a:p>
          </p:txBody>
        </p:sp>
        <p:sp>
          <p:nvSpPr>
            <p:cNvPr id="13" name="TextBox 8">
              <a:extLst>
                <a:ext uri="{FF2B5EF4-FFF2-40B4-BE49-F238E27FC236}">
                  <a16:creationId xmlns:a16="http://schemas.microsoft.com/office/drawing/2014/main" id="{FC899AE0-6F32-674A-B13E-B1A525C3D571}"/>
                </a:ext>
              </a:extLst>
            </p:cNvPr>
            <p:cNvSpPr txBox="1"/>
            <p:nvPr/>
          </p:nvSpPr>
          <p:spPr>
            <a:xfrm>
              <a:off x="179512" y="1844824"/>
              <a:ext cx="1800200"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zh-CN" altLang="en-US" sz="2400" b="1" dirty="0">
                  <a:latin typeface="微软雅黑" panose="020B0503020204020204" pitchFamily="34" charset="-122"/>
                  <a:ea typeface="微软雅黑" panose="020B0503020204020204" pitchFamily="34" charset="-122"/>
                </a:rPr>
                <a:t>总体要求</a:t>
              </a:r>
              <a:endParaRPr lang="en-US" sz="2400" b="1" dirty="0">
                <a:latin typeface="微软雅黑" panose="020B0503020204020204" pitchFamily="34" charset="-122"/>
                <a:ea typeface="微软雅黑" panose="020B0503020204020204" pitchFamily="34" charset="-122"/>
              </a:endParaRPr>
            </a:p>
          </p:txBody>
        </p:sp>
        <p:sp>
          <p:nvSpPr>
            <p:cNvPr id="14" name="TextBox 9">
              <a:extLst>
                <a:ext uri="{FF2B5EF4-FFF2-40B4-BE49-F238E27FC236}">
                  <a16:creationId xmlns:a16="http://schemas.microsoft.com/office/drawing/2014/main" id="{665FA203-7070-4645-9144-0776133475BB}"/>
                </a:ext>
              </a:extLst>
            </p:cNvPr>
            <p:cNvSpPr txBox="1"/>
            <p:nvPr/>
          </p:nvSpPr>
          <p:spPr>
            <a:xfrm>
              <a:off x="179512" y="3429000"/>
              <a:ext cx="1368152"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zh-CN" altLang="en-US" sz="2400" b="1" dirty="0">
                  <a:latin typeface="微软雅黑" panose="020B0503020204020204" pitchFamily="34" charset="-122"/>
                  <a:ea typeface="微软雅黑" panose="020B0503020204020204" pitchFamily="34" charset="-122"/>
                </a:rPr>
                <a:t>目标值</a:t>
              </a:r>
              <a:endParaRPr lang="en-US" sz="2400" b="1" dirty="0">
                <a:latin typeface="微软雅黑" panose="020B0503020204020204" pitchFamily="34" charset="-122"/>
                <a:ea typeface="微软雅黑" panose="020B0503020204020204" pitchFamily="34" charset="-122"/>
              </a:endParaRPr>
            </a:p>
          </p:txBody>
        </p:sp>
        <p:sp>
          <p:nvSpPr>
            <p:cNvPr id="15" name="TextBox 10">
              <a:extLst>
                <a:ext uri="{FF2B5EF4-FFF2-40B4-BE49-F238E27FC236}">
                  <a16:creationId xmlns:a16="http://schemas.microsoft.com/office/drawing/2014/main" id="{54607598-6222-114C-AB01-D3AF938147FD}"/>
                </a:ext>
              </a:extLst>
            </p:cNvPr>
            <p:cNvSpPr txBox="1"/>
            <p:nvPr/>
          </p:nvSpPr>
          <p:spPr>
            <a:xfrm>
              <a:off x="179512" y="4725144"/>
              <a:ext cx="1800200"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zh-CN" altLang="en-US" sz="2400" b="1" dirty="0">
                  <a:latin typeface="微软雅黑" panose="020B0503020204020204" pitchFamily="34" charset="-122"/>
                  <a:ea typeface="微软雅黑" panose="020B0503020204020204" pitchFamily="34" charset="-122"/>
                </a:rPr>
                <a:t>目标内容</a:t>
              </a:r>
              <a:endParaRPr lang="en-US" sz="2400" b="1" dirty="0">
                <a:latin typeface="微软雅黑" panose="020B0503020204020204" pitchFamily="34" charset="-122"/>
                <a:ea typeface="微软雅黑" panose="020B0503020204020204" pitchFamily="34" charset="-122"/>
              </a:endParaRPr>
            </a:p>
          </p:txBody>
        </p:sp>
        <p:cxnSp>
          <p:nvCxnSpPr>
            <p:cNvPr id="16" name="Straight Arrow Connector 14">
              <a:extLst>
                <a:ext uri="{FF2B5EF4-FFF2-40B4-BE49-F238E27FC236}">
                  <a16:creationId xmlns:a16="http://schemas.microsoft.com/office/drawing/2014/main" id="{36B526C7-222B-9247-A0DE-782F1DC38E2C}"/>
                </a:ext>
              </a:extLst>
            </p:cNvPr>
            <p:cNvCxnSpPr/>
            <p:nvPr/>
          </p:nvCxnSpPr>
          <p:spPr bwMode="auto">
            <a:xfrm>
              <a:off x="2051720" y="2060848"/>
              <a:ext cx="1872208" cy="0"/>
            </a:xfrm>
            <a:prstGeom prst="straightConnector1">
              <a:avLst/>
            </a:prstGeom>
            <a:solidFill>
              <a:schemeClr val="accent1"/>
            </a:solidFill>
            <a:ln w="28575" cap="flat" cmpd="sng" algn="ctr">
              <a:solidFill>
                <a:schemeClr val="tx1"/>
              </a:solidFill>
              <a:prstDash val="dash"/>
              <a:miter lim="800000"/>
              <a:headEnd type="none" w="med" len="med"/>
              <a:tailEnd type="arrow"/>
            </a:ln>
            <a:effectLst>
              <a:outerShdw dist="35921" dir="2700000" algn="ctr" rotWithShape="0">
                <a:schemeClr val="bg2"/>
              </a:outerShdw>
            </a:effectLst>
          </p:spPr>
        </p:cxnSp>
        <p:sp>
          <p:nvSpPr>
            <p:cNvPr id="17" name="Rectangle 1">
              <a:extLst>
                <a:ext uri="{FF2B5EF4-FFF2-40B4-BE49-F238E27FC236}">
                  <a16:creationId xmlns:a16="http://schemas.microsoft.com/office/drawing/2014/main" id="{D78D164B-E66E-8D48-9E24-ED6FF1DD575F}"/>
                </a:ext>
              </a:extLst>
            </p:cNvPr>
            <p:cNvSpPr/>
            <p:nvPr/>
          </p:nvSpPr>
          <p:spPr bwMode="auto">
            <a:xfrm>
              <a:off x="1979712" y="2852936"/>
              <a:ext cx="5904656" cy="1368152"/>
            </a:xfrm>
            <a:prstGeom prst="rect">
              <a:avLst/>
            </a:prstGeom>
            <a:noFill/>
            <a:ln>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none" lIns="91440" tIns="36000" rIns="91440" bIns="3600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p:txBody>
        </p:sp>
        <p:cxnSp>
          <p:nvCxnSpPr>
            <p:cNvPr id="18" name="Straight Arrow Connector 12">
              <a:extLst>
                <a:ext uri="{FF2B5EF4-FFF2-40B4-BE49-F238E27FC236}">
                  <a16:creationId xmlns:a16="http://schemas.microsoft.com/office/drawing/2014/main" id="{9FA043A6-1E74-8040-9253-F659E834DD87}"/>
                </a:ext>
              </a:extLst>
            </p:cNvPr>
            <p:cNvCxnSpPr/>
            <p:nvPr/>
          </p:nvCxnSpPr>
          <p:spPr bwMode="auto">
            <a:xfrm>
              <a:off x="1547664" y="3645024"/>
              <a:ext cx="584448" cy="8384"/>
            </a:xfrm>
            <a:prstGeom prst="straightConnector1">
              <a:avLst/>
            </a:prstGeom>
            <a:solidFill>
              <a:schemeClr val="accent1"/>
            </a:solidFill>
            <a:ln w="28575" cap="flat" cmpd="sng" algn="ctr">
              <a:solidFill>
                <a:schemeClr val="tx1"/>
              </a:solidFill>
              <a:prstDash val="dash"/>
              <a:miter lim="800000"/>
              <a:headEnd type="none" w="med" len="med"/>
              <a:tailEnd type="arrow"/>
            </a:ln>
            <a:effectLst>
              <a:outerShdw dist="35921" dir="2700000" algn="ctr" rotWithShape="0">
                <a:schemeClr val="bg2"/>
              </a:outerShdw>
            </a:effectLst>
          </p:spPr>
        </p:cxnSp>
        <p:cxnSp>
          <p:nvCxnSpPr>
            <p:cNvPr id="19" name="Elbow Connector 33">
              <a:extLst>
                <a:ext uri="{FF2B5EF4-FFF2-40B4-BE49-F238E27FC236}">
                  <a16:creationId xmlns:a16="http://schemas.microsoft.com/office/drawing/2014/main" id="{B582E654-7D91-B844-8BF4-7F95FBE386C3}"/>
                </a:ext>
              </a:extLst>
            </p:cNvPr>
            <p:cNvCxnSpPr>
              <a:stCxn id="15" idx="3"/>
            </p:cNvCxnSpPr>
            <p:nvPr/>
          </p:nvCxnSpPr>
          <p:spPr bwMode="auto">
            <a:xfrm>
              <a:off x="1979712" y="4955977"/>
              <a:ext cx="1080120" cy="777279"/>
            </a:xfrm>
            <a:prstGeom prst="bentConnector3">
              <a:avLst>
                <a:gd name="adj1" fmla="val 59406"/>
              </a:avLst>
            </a:prstGeom>
            <a:ln>
              <a:prstDash val="dash"/>
              <a:headEnd type="none" w="med" len="med"/>
              <a:tailEnd type="arrow"/>
            </a:ln>
          </p:spPr>
          <p:style>
            <a:lnRef idx="2">
              <a:schemeClr val="dk1"/>
            </a:lnRef>
            <a:fillRef idx="0">
              <a:schemeClr val="dk1"/>
            </a:fillRef>
            <a:effectRef idx="1">
              <a:schemeClr val="dk1"/>
            </a:effectRef>
            <a:fontRef idx="minor">
              <a:schemeClr val="tx1"/>
            </a:fontRef>
          </p:style>
        </p:cxnSp>
        <p:sp>
          <p:nvSpPr>
            <p:cNvPr id="20" name="TextBox 35">
              <a:extLst>
                <a:ext uri="{FF2B5EF4-FFF2-40B4-BE49-F238E27FC236}">
                  <a16:creationId xmlns:a16="http://schemas.microsoft.com/office/drawing/2014/main" id="{5390CFA1-C1D4-3B48-BA43-127D84206BA2}"/>
                </a:ext>
              </a:extLst>
            </p:cNvPr>
            <p:cNvSpPr txBox="1"/>
            <p:nvPr/>
          </p:nvSpPr>
          <p:spPr>
            <a:xfrm>
              <a:off x="7020272" y="4725144"/>
              <a:ext cx="1800200"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zh-CN" altLang="en-US" sz="2400" b="1" dirty="0">
                  <a:latin typeface="微软雅黑" panose="020B0503020204020204" pitchFamily="34" charset="-122"/>
                  <a:ea typeface="微软雅黑" panose="020B0503020204020204" pitchFamily="34" charset="-122"/>
                </a:rPr>
                <a:t>时间要求</a:t>
              </a:r>
              <a:endParaRPr lang="en-US" sz="2400" b="1" dirty="0">
                <a:latin typeface="微软雅黑" panose="020B0503020204020204" pitchFamily="34" charset="-122"/>
                <a:ea typeface="微软雅黑" panose="020B0503020204020204" pitchFamily="34" charset="-122"/>
              </a:endParaRPr>
            </a:p>
          </p:txBody>
        </p:sp>
        <p:cxnSp>
          <p:nvCxnSpPr>
            <p:cNvPr id="21" name="Straight Connector 42">
              <a:extLst>
                <a:ext uri="{FF2B5EF4-FFF2-40B4-BE49-F238E27FC236}">
                  <a16:creationId xmlns:a16="http://schemas.microsoft.com/office/drawing/2014/main" id="{CD390A37-E1AD-8D48-BC51-80A33EB22481}"/>
                </a:ext>
              </a:extLst>
            </p:cNvPr>
            <p:cNvCxnSpPr/>
            <p:nvPr/>
          </p:nvCxnSpPr>
          <p:spPr bwMode="auto">
            <a:xfrm>
              <a:off x="7884368" y="5229200"/>
              <a:ext cx="0" cy="720080"/>
            </a:xfrm>
            <a:prstGeom prst="line">
              <a:avLst/>
            </a:prstGeom>
            <a:solidFill>
              <a:schemeClr val="accent1"/>
            </a:solidFill>
            <a:ln w="28575" cap="flat" cmpd="sng" algn="ctr">
              <a:solidFill>
                <a:schemeClr val="tx1"/>
              </a:solidFill>
              <a:prstDash val="dash"/>
              <a:miter lim="800000"/>
              <a:headEnd type="none" w="med" len="med"/>
              <a:tailEnd type="none" w="med" len="med"/>
            </a:ln>
            <a:effectLst>
              <a:outerShdw dist="35921" dir="2700000" algn="ctr" rotWithShape="0">
                <a:schemeClr val="bg2"/>
              </a:outerShdw>
            </a:effectLst>
          </p:spPr>
        </p:cxnSp>
        <p:cxnSp>
          <p:nvCxnSpPr>
            <p:cNvPr id="22" name="Straight Arrow Connector 53">
              <a:extLst>
                <a:ext uri="{FF2B5EF4-FFF2-40B4-BE49-F238E27FC236}">
                  <a16:creationId xmlns:a16="http://schemas.microsoft.com/office/drawing/2014/main" id="{BE440880-2E16-8C49-A510-3FEFA487BF0D}"/>
                </a:ext>
              </a:extLst>
            </p:cNvPr>
            <p:cNvCxnSpPr/>
            <p:nvPr/>
          </p:nvCxnSpPr>
          <p:spPr bwMode="auto">
            <a:xfrm flipH="1">
              <a:off x="7020272" y="5949280"/>
              <a:ext cx="864096" cy="0"/>
            </a:xfrm>
            <a:prstGeom prst="straightConnector1">
              <a:avLst/>
            </a:prstGeom>
            <a:solidFill>
              <a:schemeClr val="accent1"/>
            </a:solidFill>
            <a:ln w="28575" cap="flat" cmpd="sng" algn="ctr">
              <a:solidFill>
                <a:schemeClr val="tx1"/>
              </a:solidFill>
              <a:prstDash val="dash"/>
              <a:miter lim="800000"/>
              <a:headEnd type="none" w="med" len="med"/>
              <a:tailEnd type="arrow"/>
            </a:ln>
            <a:effectLst>
              <a:outerShdw dist="35921" dir="2700000" algn="ctr" rotWithShape="0">
                <a:schemeClr val="bg2"/>
              </a:outerShdw>
            </a:effectLst>
          </p:spPr>
        </p:cxnSp>
      </p:grpSp>
    </p:spTree>
    <p:extLst>
      <p:ext uri="{BB962C8B-B14F-4D97-AF65-F5344CB8AC3E}">
        <p14:creationId xmlns:p14="http://schemas.microsoft.com/office/powerpoint/2010/main" val="138559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目标的表述原则</a:t>
            </a:r>
            <a:r>
              <a:rPr lang="en-US" altLang="zh-CN" sz="3600" b="1" dirty="0">
                <a:solidFill>
                  <a:srgbClr val="002060"/>
                </a:solidFill>
                <a:latin typeface="微软雅黑" panose="020B0503020204020204" pitchFamily="34" charset="-122"/>
                <a:ea typeface="微软雅黑" panose="020B0503020204020204" pitchFamily="34" charset="-122"/>
              </a:rPr>
              <a:t>SMART </a:t>
            </a:r>
            <a:endParaRPr lang="zh-CN" altLang="en-US" sz="3600" b="1" dirty="0">
              <a:solidFill>
                <a:srgbClr val="002060"/>
              </a:solidFill>
              <a:latin typeface="微软雅黑" panose="020B0503020204020204" pitchFamily="34" charset="-122"/>
              <a:ea typeface="微软雅黑" panose="020B0503020204020204" pitchFamily="34" charset="-122"/>
            </a:endParaRPr>
          </a:p>
        </p:txBody>
      </p:sp>
      <p:grpSp>
        <p:nvGrpSpPr>
          <p:cNvPr id="23" name="Group 8">
            <a:extLst>
              <a:ext uri="{FF2B5EF4-FFF2-40B4-BE49-F238E27FC236}">
                <a16:creationId xmlns:a16="http://schemas.microsoft.com/office/drawing/2014/main" id="{D7FE5545-2E8D-2648-89EB-BA5C89D0C438}"/>
              </a:ext>
            </a:extLst>
          </p:cNvPr>
          <p:cNvGrpSpPr/>
          <p:nvPr/>
        </p:nvGrpSpPr>
        <p:grpSpPr>
          <a:xfrm>
            <a:off x="1095839" y="1974339"/>
            <a:ext cx="10000322" cy="4453334"/>
            <a:chOff x="539552" y="1784350"/>
            <a:chExt cx="7311158" cy="3711576"/>
          </a:xfrm>
        </p:grpSpPr>
        <p:grpSp>
          <p:nvGrpSpPr>
            <p:cNvPr id="24" name="Group 3">
              <a:extLst>
                <a:ext uri="{FF2B5EF4-FFF2-40B4-BE49-F238E27FC236}">
                  <a16:creationId xmlns:a16="http://schemas.microsoft.com/office/drawing/2014/main" id="{BB80BCDC-FA16-F745-ABA5-6D52163D1276}"/>
                </a:ext>
              </a:extLst>
            </p:cNvPr>
            <p:cNvGrpSpPr>
              <a:grpSpLocks/>
            </p:cNvGrpSpPr>
            <p:nvPr/>
          </p:nvGrpSpPr>
          <p:grpSpPr bwMode="auto">
            <a:xfrm>
              <a:off x="2052415" y="1784352"/>
              <a:ext cx="5797551" cy="830263"/>
              <a:chOff x="2027" y="1296"/>
              <a:chExt cx="3652" cy="523"/>
            </a:xfrm>
          </p:grpSpPr>
          <p:sp>
            <p:nvSpPr>
              <p:cNvPr id="48" name="Rectangle 4">
                <a:extLst>
                  <a:ext uri="{FF2B5EF4-FFF2-40B4-BE49-F238E27FC236}">
                    <a16:creationId xmlns:a16="http://schemas.microsoft.com/office/drawing/2014/main" id="{B9A0AB9E-1E35-C14A-A2AA-FC0A53C4A0FA}"/>
                  </a:ext>
                </a:extLst>
              </p:cNvPr>
              <p:cNvSpPr>
                <a:spLocks noChangeArrowheads="1"/>
              </p:cNvSpPr>
              <p:nvPr/>
            </p:nvSpPr>
            <p:spPr bwMode="auto">
              <a:xfrm>
                <a:off x="2027" y="1296"/>
                <a:ext cx="3652" cy="523"/>
              </a:xfrm>
              <a:prstGeom prst="rect">
                <a:avLst/>
              </a:prstGeom>
              <a:noFill/>
              <a:ln w="635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square" lIns="0" tIns="0" rIns="0" bIns="0" anchor="ctr">
                <a:spAutoFit/>
              </a:bodyPr>
              <a:lstStyle/>
              <a:p>
                <a:pPr fontAlgn="base">
                  <a:spcBef>
                    <a:spcPct val="0"/>
                  </a:spcBef>
                  <a:spcAft>
                    <a:spcPct val="0"/>
                  </a:spcAft>
                </a:pPr>
                <a:endParaRPr lang="zh-CN" altLang="en-US">
                  <a:solidFill>
                    <a:prstClr val="black"/>
                  </a:solidFill>
                </a:endParaRPr>
              </a:p>
            </p:txBody>
          </p:sp>
          <p:sp>
            <p:nvSpPr>
              <p:cNvPr id="49" name="Rectangle 5">
                <a:extLst>
                  <a:ext uri="{FF2B5EF4-FFF2-40B4-BE49-F238E27FC236}">
                    <a16:creationId xmlns:a16="http://schemas.microsoft.com/office/drawing/2014/main" id="{5BD26C4D-9296-9347-B768-D00BF77AB9A2}"/>
                  </a:ext>
                </a:extLst>
              </p:cNvPr>
              <p:cNvSpPr>
                <a:spLocks noChangeArrowheads="1"/>
              </p:cNvSpPr>
              <p:nvPr/>
            </p:nvSpPr>
            <p:spPr bwMode="auto">
              <a:xfrm>
                <a:off x="2067" y="1345"/>
                <a:ext cx="3573" cy="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wrap="square" lIns="0" tIns="0" rIns="0" bIns="0" anchor="ctr">
                <a:spAutoFit/>
              </a:bodyPr>
              <a:lstStyle/>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明确不含糊，明确期望做什么，什么时候做及做到何种程度</a:t>
                </a:r>
                <a:endParaRPr lang="en-US" altLang="zh-CN" dirty="0">
                  <a:solidFill>
                    <a:prstClr val="black"/>
                  </a:solidFill>
                  <a:latin typeface="微软雅黑" panose="020B0503020204020204" pitchFamily="34" charset="-122"/>
                  <a:ea typeface="微软雅黑" panose="020B0503020204020204" pitchFamily="34" charset="-122"/>
                </a:endParaRPr>
              </a:p>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每一层面的目标数量要有一定的限制</a:t>
                </a:r>
                <a:endParaRPr lang="en-US" altLang="zh-CN" dirty="0">
                  <a:solidFill>
                    <a:prstClr val="black"/>
                  </a:solidFill>
                  <a:latin typeface="微软雅黑" panose="020B0503020204020204" pitchFamily="34" charset="-122"/>
                  <a:ea typeface="微软雅黑" panose="020B0503020204020204" pitchFamily="34" charset="-122"/>
                </a:endParaRPr>
              </a:p>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表述要简明扼要、易懂易记</a:t>
                </a:r>
                <a:endParaRPr lang="zh-CN" altLang="de-DE" dirty="0">
                  <a:solidFill>
                    <a:prstClr val="black"/>
                  </a:solidFill>
                  <a:latin typeface="微软雅黑" panose="020B0503020204020204" pitchFamily="34" charset="-122"/>
                  <a:ea typeface="微软雅黑" panose="020B0503020204020204" pitchFamily="34" charset="-122"/>
                </a:endParaRPr>
              </a:p>
            </p:txBody>
          </p:sp>
        </p:grpSp>
        <p:grpSp>
          <p:nvGrpSpPr>
            <p:cNvPr id="25" name="Group 6">
              <a:extLst>
                <a:ext uri="{FF2B5EF4-FFF2-40B4-BE49-F238E27FC236}">
                  <a16:creationId xmlns:a16="http://schemas.microsoft.com/office/drawing/2014/main" id="{EB40B30D-F3E0-C942-8FFF-541907570C39}"/>
                </a:ext>
              </a:extLst>
            </p:cNvPr>
            <p:cNvGrpSpPr>
              <a:grpSpLocks/>
            </p:cNvGrpSpPr>
            <p:nvPr/>
          </p:nvGrpSpPr>
          <p:grpSpPr bwMode="auto">
            <a:xfrm>
              <a:off x="2051572" y="2678119"/>
              <a:ext cx="5799138" cy="657226"/>
              <a:chOff x="2007" y="1859"/>
              <a:chExt cx="3653" cy="414"/>
            </a:xfrm>
          </p:grpSpPr>
          <p:sp>
            <p:nvSpPr>
              <p:cNvPr id="46" name="Rectangle 7">
                <a:extLst>
                  <a:ext uri="{FF2B5EF4-FFF2-40B4-BE49-F238E27FC236}">
                    <a16:creationId xmlns:a16="http://schemas.microsoft.com/office/drawing/2014/main" id="{5286D053-04A3-2C4C-9FBC-02935B4A5FF6}"/>
                  </a:ext>
                </a:extLst>
              </p:cNvPr>
              <p:cNvSpPr>
                <a:spLocks noChangeArrowheads="1"/>
              </p:cNvSpPr>
              <p:nvPr/>
            </p:nvSpPr>
            <p:spPr bwMode="auto">
              <a:xfrm>
                <a:off x="2007" y="1859"/>
                <a:ext cx="3653" cy="414"/>
              </a:xfrm>
              <a:prstGeom prst="rect">
                <a:avLst/>
              </a:prstGeom>
              <a:noFill/>
              <a:ln w="635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square" lIns="0" tIns="0" rIns="0" bIns="0" anchor="ctr">
                <a:spAutoFit/>
              </a:bodyPr>
              <a:lstStyle/>
              <a:p>
                <a:pPr fontAlgn="base">
                  <a:spcBef>
                    <a:spcPct val="0"/>
                  </a:spcBef>
                  <a:spcAft>
                    <a:spcPct val="0"/>
                  </a:spcAft>
                </a:pPr>
                <a:endParaRPr lang="zh-CN" altLang="en-US">
                  <a:solidFill>
                    <a:prstClr val="black"/>
                  </a:solidFill>
                </a:endParaRPr>
              </a:p>
            </p:txBody>
          </p:sp>
          <p:sp>
            <p:nvSpPr>
              <p:cNvPr id="47" name="Rectangle 8">
                <a:extLst>
                  <a:ext uri="{FF2B5EF4-FFF2-40B4-BE49-F238E27FC236}">
                    <a16:creationId xmlns:a16="http://schemas.microsoft.com/office/drawing/2014/main" id="{307F0F3F-DA58-E149-9125-75C108EC1911}"/>
                  </a:ext>
                </a:extLst>
              </p:cNvPr>
              <p:cNvSpPr>
                <a:spLocks noChangeArrowheads="1"/>
              </p:cNvSpPr>
              <p:nvPr/>
            </p:nvSpPr>
            <p:spPr bwMode="auto">
              <a:xfrm>
                <a:off x="2047" y="1909"/>
                <a:ext cx="3551" cy="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wrap="square" lIns="0" tIns="0" rIns="0" bIns="0" anchor="ctr">
                <a:spAutoFit/>
              </a:bodyPr>
              <a:lstStyle/>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目标值应尽可能用数字或程度、状态、时间等准确客观表述</a:t>
                </a:r>
                <a:endParaRPr lang="en-US" altLang="zh-CN" dirty="0">
                  <a:solidFill>
                    <a:prstClr val="black"/>
                  </a:solidFill>
                  <a:latin typeface="微软雅黑" panose="020B0503020204020204" pitchFamily="34" charset="-122"/>
                  <a:ea typeface="微软雅黑" panose="020B0503020204020204" pitchFamily="34" charset="-122"/>
                </a:endParaRPr>
              </a:p>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衡量方法不应是主观判断而应是客观评价</a:t>
                </a:r>
                <a:endParaRPr lang="zh-CN" altLang="de-DE" dirty="0">
                  <a:solidFill>
                    <a:prstClr val="black"/>
                  </a:solidFill>
                  <a:latin typeface="微软雅黑" panose="020B0503020204020204" pitchFamily="34" charset="-122"/>
                  <a:ea typeface="微软雅黑" panose="020B0503020204020204" pitchFamily="34" charset="-122"/>
                </a:endParaRPr>
              </a:p>
            </p:txBody>
          </p:sp>
        </p:grpSp>
        <p:grpSp>
          <p:nvGrpSpPr>
            <p:cNvPr id="26" name="Group 9">
              <a:extLst>
                <a:ext uri="{FF2B5EF4-FFF2-40B4-BE49-F238E27FC236}">
                  <a16:creationId xmlns:a16="http://schemas.microsoft.com/office/drawing/2014/main" id="{9BC33738-70D8-7145-AE0A-72ECE912D19B}"/>
                </a:ext>
              </a:extLst>
            </p:cNvPr>
            <p:cNvGrpSpPr>
              <a:grpSpLocks/>
            </p:cNvGrpSpPr>
            <p:nvPr/>
          </p:nvGrpSpPr>
          <p:grpSpPr bwMode="auto">
            <a:xfrm>
              <a:off x="2051572" y="3397253"/>
              <a:ext cx="5799138" cy="538163"/>
              <a:chOff x="2007" y="2312"/>
              <a:chExt cx="3653" cy="339"/>
            </a:xfrm>
          </p:grpSpPr>
          <p:sp>
            <p:nvSpPr>
              <p:cNvPr id="44" name="Rectangle 10">
                <a:extLst>
                  <a:ext uri="{FF2B5EF4-FFF2-40B4-BE49-F238E27FC236}">
                    <a16:creationId xmlns:a16="http://schemas.microsoft.com/office/drawing/2014/main" id="{E375DA03-A9AB-7A42-A65D-3F73856C46FE}"/>
                  </a:ext>
                </a:extLst>
              </p:cNvPr>
              <p:cNvSpPr>
                <a:spLocks noChangeArrowheads="1"/>
              </p:cNvSpPr>
              <p:nvPr/>
            </p:nvSpPr>
            <p:spPr bwMode="auto">
              <a:xfrm>
                <a:off x="2007" y="2312"/>
                <a:ext cx="3653" cy="339"/>
              </a:xfrm>
              <a:prstGeom prst="rect">
                <a:avLst/>
              </a:prstGeom>
              <a:noFill/>
              <a:ln w="635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square" lIns="0" tIns="0" rIns="0" bIns="0" anchor="ctr">
                <a:spAutoFit/>
              </a:bodyPr>
              <a:lstStyle/>
              <a:p>
                <a:pPr fontAlgn="base">
                  <a:spcBef>
                    <a:spcPct val="0"/>
                  </a:spcBef>
                  <a:spcAft>
                    <a:spcPct val="0"/>
                  </a:spcAft>
                </a:pPr>
                <a:endParaRPr lang="zh-CN" altLang="en-US">
                  <a:solidFill>
                    <a:prstClr val="black"/>
                  </a:solidFill>
                </a:endParaRPr>
              </a:p>
            </p:txBody>
          </p:sp>
          <p:sp>
            <p:nvSpPr>
              <p:cNvPr id="45" name="Rectangle 11">
                <a:extLst>
                  <a:ext uri="{FF2B5EF4-FFF2-40B4-BE49-F238E27FC236}">
                    <a16:creationId xmlns:a16="http://schemas.microsoft.com/office/drawing/2014/main" id="{D38F596A-D397-FB4C-AA99-ECCA59E2721F}"/>
                  </a:ext>
                </a:extLst>
              </p:cNvPr>
              <p:cNvSpPr>
                <a:spLocks noChangeArrowheads="1"/>
              </p:cNvSpPr>
              <p:nvPr/>
            </p:nvSpPr>
            <p:spPr bwMode="auto">
              <a:xfrm>
                <a:off x="2047" y="2325"/>
                <a:ext cx="3471" cy="2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wrap="square" lIns="0" tIns="0" rIns="0" bIns="0" anchor="ctr">
                <a:spAutoFit/>
              </a:bodyPr>
              <a:lstStyle/>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目标值应尽可能高而合理，过高或过低都会影响目标作用的发挥</a:t>
                </a:r>
                <a:endParaRPr lang="zh-CN" altLang="de-DE" dirty="0">
                  <a:solidFill>
                    <a:prstClr val="black"/>
                  </a:solidFill>
                  <a:latin typeface="微软雅黑" panose="020B0503020204020204" pitchFamily="34" charset="-122"/>
                  <a:ea typeface="微软雅黑" panose="020B0503020204020204" pitchFamily="34" charset="-122"/>
                </a:endParaRPr>
              </a:p>
            </p:txBody>
          </p:sp>
        </p:grpSp>
        <p:grpSp>
          <p:nvGrpSpPr>
            <p:cNvPr id="27" name="Group 12">
              <a:extLst>
                <a:ext uri="{FF2B5EF4-FFF2-40B4-BE49-F238E27FC236}">
                  <a16:creationId xmlns:a16="http://schemas.microsoft.com/office/drawing/2014/main" id="{16477C3D-BB69-B74A-833F-7763C82F5491}"/>
                </a:ext>
              </a:extLst>
            </p:cNvPr>
            <p:cNvGrpSpPr>
              <a:grpSpLocks/>
            </p:cNvGrpSpPr>
            <p:nvPr/>
          </p:nvGrpSpPr>
          <p:grpSpPr bwMode="auto">
            <a:xfrm>
              <a:off x="2051572" y="3995742"/>
              <a:ext cx="5799138" cy="839788"/>
              <a:chOff x="2007" y="2689"/>
              <a:chExt cx="3653" cy="529"/>
            </a:xfrm>
          </p:grpSpPr>
          <p:sp>
            <p:nvSpPr>
              <p:cNvPr id="42" name="Rectangle 13">
                <a:extLst>
                  <a:ext uri="{FF2B5EF4-FFF2-40B4-BE49-F238E27FC236}">
                    <a16:creationId xmlns:a16="http://schemas.microsoft.com/office/drawing/2014/main" id="{47D754C5-5090-0E4B-BCB8-90681375C50C}"/>
                  </a:ext>
                </a:extLst>
              </p:cNvPr>
              <p:cNvSpPr>
                <a:spLocks noChangeArrowheads="1"/>
              </p:cNvSpPr>
              <p:nvPr/>
            </p:nvSpPr>
            <p:spPr bwMode="auto">
              <a:xfrm>
                <a:off x="2007" y="2689"/>
                <a:ext cx="3653" cy="529"/>
              </a:xfrm>
              <a:prstGeom prst="rect">
                <a:avLst/>
              </a:prstGeom>
              <a:noFill/>
              <a:ln w="635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square" lIns="0" tIns="0" rIns="0" bIns="0" anchor="ctr">
                <a:spAutoFit/>
              </a:bodyPr>
              <a:lstStyle/>
              <a:p>
                <a:pPr fontAlgn="base">
                  <a:spcBef>
                    <a:spcPct val="0"/>
                  </a:spcBef>
                  <a:spcAft>
                    <a:spcPct val="0"/>
                  </a:spcAft>
                </a:pPr>
                <a:endParaRPr lang="zh-CN" altLang="en-US">
                  <a:solidFill>
                    <a:prstClr val="black"/>
                  </a:solidFill>
                </a:endParaRPr>
              </a:p>
            </p:txBody>
          </p:sp>
          <p:sp>
            <p:nvSpPr>
              <p:cNvPr id="43" name="Rectangle 14">
                <a:extLst>
                  <a:ext uri="{FF2B5EF4-FFF2-40B4-BE49-F238E27FC236}">
                    <a16:creationId xmlns:a16="http://schemas.microsoft.com/office/drawing/2014/main" id="{AC3FF3A2-9DC8-2E44-88F8-8A7EB6D99E76}"/>
                  </a:ext>
                </a:extLst>
              </p:cNvPr>
              <p:cNvSpPr>
                <a:spLocks noChangeArrowheads="1"/>
              </p:cNvSpPr>
              <p:nvPr/>
            </p:nvSpPr>
            <p:spPr bwMode="auto">
              <a:xfrm>
                <a:off x="2067" y="2744"/>
                <a:ext cx="3553" cy="4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wrap="square" lIns="0" tIns="0" rIns="0" bIns="0" anchor="ctr">
                <a:spAutoFit/>
              </a:bodyPr>
              <a:lstStyle/>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目标内容的确定必须与组织宗旨和愿景相关联</a:t>
                </a:r>
                <a:endParaRPr lang="en-US" altLang="zh-CN" dirty="0">
                  <a:solidFill>
                    <a:prstClr val="black"/>
                  </a:solidFill>
                  <a:latin typeface="微软雅黑" panose="020B0503020204020204" pitchFamily="34" charset="-122"/>
                  <a:ea typeface="微软雅黑" panose="020B0503020204020204" pitchFamily="34" charset="-122"/>
                </a:endParaRPr>
              </a:p>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在分解目标时则应与员工的职责相关联，使组织目标成为员工日常工作的一部分</a:t>
                </a:r>
              </a:p>
            </p:txBody>
          </p:sp>
        </p:grpSp>
        <p:grpSp>
          <p:nvGrpSpPr>
            <p:cNvPr id="28" name="Group 24">
              <a:extLst>
                <a:ext uri="{FF2B5EF4-FFF2-40B4-BE49-F238E27FC236}">
                  <a16:creationId xmlns:a16="http://schemas.microsoft.com/office/drawing/2014/main" id="{02B9A6B0-8CE7-564E-8F9F-C044665713FB}"/>
                </a:ext>
              </a:extLst>
            </p:cNvPr>
            <p:cNvGrpSpPr>
              <a:grpSpLocks/>
            </p:cNvGrpSpPr>
            <p:nvPr/>
          </p:nvGrpSpPr>
          <p:grpSpPr bwMode="auto">
            <a:xfrm>
              <a:off x="2051572" y="4895851"/>
              <a:ext cx="5799138" cy="600075"/>
              <a:chOff x="2007" y="3256"/>
              <a:chExt cx="3653" cy="378"/>
            </a:xfrm>
          </p:grpSpPr>
          <p:sp>
            <p:nvSpPr>
              <p:cNvPr id="40" name="Rectangle 25">
                <a:extLst>
                  <a:ext uri="{FF2B5EF4-FFF2-40B4-BE49-F238E27FC236}">
                    <a16:creationId xmlns:a16="http://schemas.microsoft.com/office/drawing/2014/main" id="{FC0D772D-DA22-2E42-A5F7-CAAA026E665B}"/>
                  </a:ext>
                </a:extLst>
              </p:cNvPr>
              <p:cNvSpPr>
                <a:spLocks noChangeArrowheads="1"/>
              </p:cNvSpPr>
              <p:nvPr/>
            </p:nvSpPr>
            <p:spPr bwMode="auto">
              <a:xfrm>
                <a:off x="2007" y="3256"/>
                <a:ext cx="3653" cy="378"/>
              </a:xfrm>
              <a:prstGeom prst="rect">
                <a:avLst/>
              </a:prstGeom>
              <a:noFill/>
              <a:ln w="635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square" lIns="0" tIns="0" rIns="0" bIns="0" anchor="ctr">
                <a:spAutoFit/>
              </a:bodyPr>
              <a:lstStyle/>
              <a:p>
                <a:pPr fontAlgn="base">
                  <a:spcBef>
                    <a:spcPct val="0"/>
                  </a:spcBef>
                  <a:spcAft>
                    <a:spcPct val="0"/>
                  </a:spcAft>
                </a:pPr>
                <a:endParaRPr lang="zh-CN" altLang="en-US">
                  <a:solidFill>
                    <a:prstClr val="black"/>
                  </a:solidFill>
                </a:endParaRPr>
              </a:p>
            </p:txBody>
          </p:sp>
          <p:sp>
            <p:nvSpPr>
              <p:cNvPr id="41" name="Rectangle 26">
                <a:extLst>
                  <a:ext uri="{FF2B5EF4-FFF2-40B4-BE49-F238E27FC236}">
                    <a16:creationId xmlns:a16="http://schemas.microsoft.com/office/drawing/2014/main" id="{A3DF2A55-FF4D-EA48-9A1D-CBB59B8DFB64}"/>
                  </a:ext>
                </a:extLst>
              </p:cNvPr>
              <p:cNvSpPr>
                <a:spLocks noChangeArrowheads="1"/>
              </p:cNvSpPr>
              <p:nvPr/>
            </p:nvSpPr>
            <p:spPr bwMode="auto">
              <a:xfrm>
                <a:off x="2047" y="3366"/>
                <a:ext cx="3355" cy="1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spAutoFit/>
              </a:bodyPr>
              <a:lstStyle/>
              <a:p>
                <a:pPr marL="387350" indent="-285750" algn="just" fontAlgn="base">
                  <a:spcBef>
                    <a:spcPct val="0"/>
                  </a:spcBef>
                  <a:spcAft>
                    <a:spcPct val="0"/>
                  </a:spcAft>
                  <a:buFont typeface="Arial"/>
                  <a:buChar char="•"/>
                  <a:tabLst>
                    <a:tab pos="8521700" algn="r"/>
                  </a:tabLst>
                </a:pPr>
                <a:r>
                  <a:rPr lang="zh-CN" altLang="en-US" dirty="0">
                    <a:solidFill>
                      <a:prstClr val="black"/>
                    </a:solidFill>
                    <a:latin typeface="微软雅黑" panose="020B0503020204020204" pitchFamily="34" charset="-122"/>
                    <a:ea typeface="微软雅黑" panose="020B0503020204020204" pitchFamily="34" charset="-122"/>
                  </a:rPr>
                  <a:t>目标必须有起点、终点和固定的时间段</a:t>
                </a:r>
              </a:p>
            </p:txBody>
          </p:sp>
        </p:grpSp>
        <p:grpSp>
          <p:nvGrpSpPr>
            <p:cNvPr id="29" name="Group 27">
              <a:extLst>
                <a:ext uri="{FF2B5EF4-FFF2-40B4-BE49-F238E27FC236}">
                  <a16:creationId xmlns:a16="http://schemas.microsoft.com/office/drawing/2014/main" id="{ADB1E026-12C3-EC42-99CF-C86A45BABC9D}"/>
                </a:ext>
              </a:extLst>
            </p:cNvPr>
            <p:cNvGrpSpPr>
              <a:grpSpLocks/>
            </p:cNvGrpSpPr>
            <p:nvPr/>
          </p:nvGrpSpPr>
          <p:grpSpPr bwMode="auto">
            <a:xfrm>
              <a:off x="539552" y="1784350"/>
              <a:ext cx="1385887" cy="3711576"/>
              <a:chOff x="1248" y="1296"/>
              <a:chExt cx="873" cy="2338"/>
            </a:xfrm>
          </p:grpSpPr>
          <p:sp>
            <p:nvSpPr>
              <p:cNvPr id="30" name="Rectangle 28">
                <a:extLst>
                  <a:ext uri="{FF2B5EF4-FFF2-40B4-BE49-F238E27FC236}">
                    <a16:creationId xmlns:a16="http://schemas.microsoft.com/office/drawing/2014/main" id="{0B60248E-B6FD-8B4A-848B-5C6D543BEAC7}"/>
                  </a:ext>
                </a:extLst>
              </p:cNvPr>
              <p:cNvSpPr>
                <a:spLocks noChangeArrowheads="1"/>
              </p:cNvSpPr>
              <p:nvPr/>
            </p:nvSpPr>
            <p:spPr bwMode="auto">
              <a:xfrm>
                <a:off x="1248" y="1296"/>
                <a:ext cx="873" cy="523"/>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spAutoFit/>
              </a:bodyPr>
              <a:lstStyle/>
              <a:p>
                <a:pPr>
                  <a:defRPr/>
                </a:pPr>
                <a:endParaRPr lang="zh-CN" altLang="en-US">
                  <a:solidFill>
                    <a:prstClr val="white"/>
                  </a:solidFill>
                </a:endParaRPr>
              </a:p>
            </p:txBody>
          </p:sp>
          <p:sp>
            <p:nvSpPr>
              <p:cNvPr id="31" name="Rectangle 29">
                <a:extLst>
                  <a:ext uri="{FF2B5EF4-FFF2-40B4-BE49-F238E27FC236}">
                    <a16:creationId xmlns:a16="http://schemas.microsoft.com/office/drawing/2014/main" id="{D4C890C6-4FAA-3642-BDB0-60E0AEF83938}"/>
                  </a:ext>
                </a:extLst>
              </p:cNvPr>
              <p:cNvSpPr>
                <a:spLocks noChangeArrowheads="1"/>
              </p:cNvSpPr>
              <p:nvPr/>
            </p:nvSpPr>
            <p:spPr bwMode="auto">
              <a:xfrm>
                <a:off x="1260" y="1859"/>
                <a:ext cx="859" cy="414"/>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defRPr/>
                </a:pPr>
                <a:endParaRPr lang="zh-CN" altLang="en-US">
                  <a:solidFill>
                    <a:prstClr val="white"/>
                  </a:solidFill>
                </a:endParaRPr>
              </a:p>
            </p:txBody>
          </p:sp>
          <p:sp>
            <p:nvSpPr>
              <p:cNvPr id="32" name="Rectangle 30">
                <a:extLst>
                  <a:ext uri="{FF2B5EF4-FFF2-40B4-BE49-F238E27FC236}">
                    <a16:creationId xmlns:a16="http://schemas.microsoft.com/office/drawing/2014/main" id="{989F061D-810E-2840-8E25-371C469A3DDF}"/>
                  </a:ext>
                </a:extLst>
              </p:cNvPr>
              <p:cNvSpPr>
                <a:spLocks noChangeArrowheads="1"/>
              </p:cNvSpPr>
              <p:nvPr/>
            </p:nvSpPr>
            <p:spPr bwMode="auto">
              <a:xfrm>
                <a:off x="1260" y="2311"/>
                <a:ext cx="861" cy="34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spAutoFit/>
              </a:bodyPr>
              <a:lstStyle/>
              <a:p>
                <a:pPr>
                  <a:defRPr/>
                </a:pPr>
                <a:endParaRPr lang="zh-CN" altLang="en-US">
                  <a:solidFill>
                    <a:prstClr val="white"/>
                  </a:solidFill>
                </a:endParaRPr>
              </a:p>
            </p:txBody>
          </p:sp>
          <p:sp>
            <p:nvSpPr>
              <p:cNvPr id="33" name="Rectangle 31">
                <a:extLst>
                  <a:ext uri="{FF2B5EF4-FFF2-40B4-BE49-F238E27FC236}">
                    <a16:creationId xmlns:a16="http://schemas.microsoft.com/office/drawing/2014/main" id="{F6E8D532-7FD9-C64E-8E28-FB1E688D553D}"/>
                  </a:ext>
                </a:extLst>
              </p:cNvPr>
              <p:cNvSpPr>
                <a:spLocks noChangeArrowheads="1"/>
              </p:cNvSpPr>
              <p:nvPr/>
            </p:nvSpPr>
            <p:spPr bwMode="auto">
              <a:xfrm>
                <a:off x="1260" y="2689"/>
                <a:ext cx="861" cy="52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spAutoFit/>
              </a:bodyPr>
              <a:lstStyle/>
              <a:p>
                <a:pPr>
                  <a:defRPr/>
                </a:pPr>
                <a:endParaRPr lang="zh-CN" altLang="en-US">
                  <a:solidFill>
                    <a:prstClr val="white"/>
                  </a:solidFill>
                </a:endParaRPr>
              </a:p>
            </p:txBody>
          </p:sp>
          <p:sp>
            <p:nvSpPr>
              <p:cNvPr id="34" name="Rectangle 32">
                <a:extLst>
                  <a:ext uri="{FF2B5EF4-FFF2-40B4-BE49-F238E27FC236}">
                    <a16:creationId xmlns:a16="http://schemas.microsoft.com/office/drawing/2014/main" id="{218D9936-A30F-3943-ADCF-9066362F28A2}"/>
                  </a:ext>
                </a:extLst>
              </p:cNvPr>
              <p:cNvSpPr>
                <a:spLocks noChangeArrowheads="1"/>
              </p:cNvSpPr>
              <p:nvPr/>
            </p:nvSpPr>
            <p:spPr bwMode="auto">
              <a:xfrm>
                <a:off x="1260" y="3256"/>
                <a:ext cx="861" cy="378"/>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spAutoFit/>
              </a:bodyPr>
              <a:lstStyle/>
              <a:p>
                <a:pPr>
                  <a:defRPr/>
                </a:pPr>
                <a:endParaRPr lang="zh-CN" altLang="en-US" dirty="0">
                  <a:solidFill>
                    <a:prstClr val="white"/>
                  </a:solidFill>
                </a:endParaRPr>
              </a:p>
            </p:txBody>
          </p:sp>
          <p:sp>
            <p:nvSpPr>
              <p:cNvPr id="35" name="Text Box 33">
                <a:extLst>
                  <a:ext uri="{FF2B5EF4-FFF2-40B4-BE49-F238E27FC236}">
                    <a16:creationId xmlns:a16="http://schemas.microsoft.com/office/drawing/2014/main" id="{98B88C8D-F4BA-BD4D-B87B-1F1201C29A1B}"/>
                  </a:ext>
                </a:extLst>
              </p:cNvPr>
              <p:cNvSpPr txBox="1">
                <a:spLocks noChangeArrowheads="1"/>
              </p:cNvSpPr>
              <p:nvPr/>
            </p:nvSpPr>
            <p:spPr bwMode="auto">
              <a:xfrm>
                <a:off x="1296" y="1374"/>
                <a:ext cx="768" cy="291"/>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eaLnBrk="0" hangingPunct="0">
                  <a:defRPr/>
                </a:pPr>
                <a:r>
                  <a:rPr kumimoji="1" lang="zh-CN" altLang="en-US"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具体的</a:t>
                </a:r>
              </a:p>
              <a:p>
                <a:pPr eaLnBrk="0" hangingPunct="0">
                  <a:defRPr/>
                </a:pPr>
                <a:r>
                  <a:rPr kumimoji="1" lang="en-US" altLang="zh-CN" b="1" dirty="0">
                    <a:solidFill>
                      <a:srgbClr val="FFFF00"/>
                    </a:solidFill>
                    <a:latin typeface="微软雅黑" panose="020B0503020204020204" pitchFamily="34" charset="-122"/>
                    <a:ea typeface="微软雅黑" panose="020B0503020204020204" pitchFamily="34" charset="-122"/>
                    <a:cs typeface="Times New Roman" panose="02020603050405020304" pitchFamily="18" charset="0"/>
                  </a:rPr>
                  <a:t>S</a:t>
                </a:r>
                <a:r>
                  <a:rPr kumimoji="1" lang="en-US" altLang="zh-CN"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pecific</a:t>
                </a:r>
                <a:endParaRPr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6" name="Text Box 34">
                <a:extLst>
                  <a:ext uri="{FF2B5EF4-FFF2-40B4-BE49-F238E27FC236}">
                    <a16:creationId xmlns:a16="http://schemas.microsoft.com/office/drawing/2014/main" id="{355446AF-E3CF-484E-BC8D-7A49A7FDA3C7}"/>
                  </a:ext>
                </a:extLst>
              </p:cNvPr>
              <p:cNvSpPr txBox="1">
                <a:spLocks noChangeArrowheads="1"/>
              </p:cNvSpPr>
              <p:nvPr/>
            </p:nvSpPr>
            <p:spPr bwMode="auto">
              <a:xfrm>
                <a:off x="1296" y="1917"/>
                <a:ext cx="816" cy="291"/>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eaLnBrk="0" hangingPunct="0">
                  <a:defRPr/>
                </a:pPr>
                <a:r>
                  <a:rPr kumimoji="1" lang="zh-CN" altLang="en-US"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可衡量</a:t>
                </a:r>
                <a:r>
                  <a:rPr kumimoji="1" lang="en-US" altLang="zh-CN" b="1" dirty="0">
                    <a:solidFill>
                      <a:srgbClr val="FFFF00"/>
                    </a:solidFill>
                    <a:latin typeface="微软雅黑" panose="020B0503020204020204" pitchFamily="34" charset="-122"/>
                    <a:ea typeface="微软雅黑" panose="020B0503020204020204" pitchFamily="34" charset="-122"/>
                    <a:cs typeface="Times New Roman" panose="02020603050405020304" pitchFamily="18" charset="0"/>
                  </a:rPr>
                  <a:t>M</a:t>
                </a:r>
                <a:r>
                  <a:rPr kumimoji="1" lang="en-US" altLang="zh-CN"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easurable</a:t>
                </a:r>
                <a:endParaRPr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7" name="Text Box 35">
                <a:extLst>
                  <a:ext uri="{FF2B5EF4-FFF2-40B4-BE49-F238E27FC236}">
                    <a16:creationId xmlns:a16="http://schemas.microsoft.com/office/drawing/2014/main" id="{B6A61C45-29EB-1E45-A233-D2FF976D0A46}"/>
                  </a:ext>
                </a:extLst>
              </p:cNvPr>
              <p:cNvSpPr txBox="1">
                <a:spLocks noChangeArrowheads="1"/>
              </p:cNvSpPr>
              <p:nvPr/>
            </p:nvSpPr>
            <p:spPr bwMode="auto">
              <a:xfrm>
                <a:off x="1296" y="2336"/>
                <a:ext cx="786" cy="291"/>
              </a:xfrm>
              <a:prstGeom prst="rect">
                <a:avLst/>
              </a:prstGeom>
              <a:noFill/>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ctr">
                <a:spAutoFit/>
              </a:bodyPr>
              <a:lstStyle/>
              <a:p>
                <a:pPr eaLnBrk="0" hangingPunct="0">
                  <a:defRPr/>
                </a:pPr>
                <a:r>
                  <a:rPr kumimoji="1" lang="zh-CN" altLang="en-US"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能实现</a:t>
                </a:r>
                <a:r>
                  <a:rPr kumimoji="1" lang="en-US" altLang="zh-CN" b="1" dirty="0">
                    <a:solidFill>
                      <a:srgbClr val="FFFF00"/>
                    </a:solidFill>
                    <a:latin typeface="微软雅黑" panose="020B0503020204020204" pitchFamily="34" charset="-122"/>
                    <a:ea typeface="微软雅黑" panose="020B0503020204020204" pitchFamily="34" charset="-122"/>
                    <a:cs typeface="Times New Roman" panose="02020603050405020304" pitchFamily="18" charset="0"/>
                  </a:rPr>
                  <a:t>A</a:t>
                </a:r>
                <a:r>
                  <a:rPr kumimoji="1" lang="en-US" altLang="zh-CN"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ttainable</a:t>
                </a:r>
                <a:endParaRPr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8" name="Text Box 36">
                <a:extLst>
                  <a:ext uri="{FF2B5EF4-FFF2-40B4-BE49-F238E27FC236}">
                    <a16:creationId xmlns:a16="http://schemas.microsoft.com/office/drawing/2014/main" id="{85749E5B-DFB7-0749-BC66-96EAEB01DB6C}"/>
                  </a:ext>
                </a:extLst>
              </p:cNvPr>
              <p:cNvSpPr txBox="1">
                <a:spLocks noChangeArrowheads="1"/>
              </p:cNvSpPr>
              <p:nvPr/>
            </p:nvSpPr>
            <p:spPr bwMode="auto">
              <a:xfrm>
                <a:off x="1296" y="2824"/>
                <a:ext cx="768" cy="291"/>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eaLnBrk="0" hangingPunct="0">
                  <a:defRPr/>
                </a:pPr>
                <a:r>
                  <a:rPr kumimoji="1" lang="zh-CN" altLang="en-US"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相关联</a:t>
                </a:r>
                <a:r>
                  <a:rPr kumimoji="1" lang="en-US" altLang="zh-CN" b="1" dirty="0">
                    <a:solidFill>
                      <a:srgbClr val="FFFF00"/>
                    </a:solidFill>
                    <a:latin typeface="微软雅黑" panose="020B0503020204020204" pitchFamily="34" charset="-122"/>
                    <a:ea typeface="微软雅黑" panose="020B0503020204020204" pitchFamily="34" charset="-122"/>
                    <a:cs typeface="Times New Roman" panose="02020603050405020304" pitchFamily="18" charset="0"/>
                  </a:rPr>
                  <a:t>R</a:t>
                </a:r>
                <a:r>
                  <a:rPr kumimoji="1"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elevant</a:t>
                </a:r>
                <a:endParaRPr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9" name="Text Box 37">
                <a:extLst>
                  <a:ext uri="{FF2B5EF4-FFF2-40B4-BE49-F238E27FC236}">
                    <a16:creationId xmlns:a16="http://schemas.microsoft.com/office/drawing/2014/main" id="{08427D78-9E49-3A43-B191-35E512A62AB8}"/>
                  </a:ext>
                </a:extLst>
              </p:cNvPr>
              <p:cNvSpPr txBox="1">
                <a:spLocks noChangeArrowheads="1"/>
              </p:cNvSpPr>
              <p:nvPr/>
            </p:nvSpPr>
            <p:spPr bwMode="auto">
              <a:xfrm>
                <a:off x="1288" y="3291"/>
                <a:ext cx="768" cy="291"/>
              </a:xfrm>
              <a:prstGeom prst="rect">
                <a:avLst/>
              </a:prstGeom>
              <a:noFill/>
              <a:ln>
                <a:noFill/>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defRPr/>
                </a:pPr>
                <a:r>
                  <a:rPr kumimoji="1" lang="zh-CN" altLang="en-US"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有时限</a:t>
                </a:r>
                <a:endParaRPr kumimoji="1" lang="en-US" altLang="zh-CN"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a:defRPr/>
                </a:pPr>
                <a:r>
                  <a:rPr kumimoji="1" lang="en-US" altLang="zh-CN" b="1" dirty="0">
                    <a:solidFill>
                      <a:srgbClr val="FFFF00"/>
                    </a:solidFill>
                    <a:latin typeface="微软雅黑" panose="020B0503020204020204" pitchFamily="34" charset="-122"/>
                    <a:ea typeface="微软雅黑" panose="020B0503020204020204" pitchFamily="34" charset="-122"/>
                    <a:cs typeface="Times New Roman" panose="02020603050405020304" pitchFamily="18" charset="0"/>
                  </a:rPr>
                  <a:t>T</a:t>
                </a:r>
                <a:r>
                  <a:rPr kumimoji="1" lang="en-US" altLang="zh-CN"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ime-bound</a:t>
                </a:r>
                <a:endParaRPr lang="en-US" altLang="zh-CN"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grpSp>
    </p:spTree>
    <p:extLst>
      <p:ext uri="{BB962C8B-B14F-4D97-AF65-F5344CB8AC3E}">
        <p14:creationId xmlns:p14="http://schemas.microsoft.com/office/powerpoint/2010/main" val="295515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巴菲特设定的企业目标</a:t>
            </a:r>
          </a:p>
        </p:txBody>
      </p:sp>
      <p:sp>
        <p:nvSpPr>
          <p:cNvPr id="5" name="内容占位符 2">
            <a:extLst>
              <a:ext uri="{FF2B5EF4-FFF2-40B4-BE49-F238E27FC236}">
                <a16:creationId xmlns:a16="http://schemas.microsoft.com/office/drawing/2014/main" id="{E107D6E9-A608-6F45-B95D-7009D5AC51B5}"/>
              </a:ext>
            </a:extLst>
          </p:cNvPr>
          <p:cNvSpPr txBox="1">
            <a:spLocks/>
          </p:cNvSpPr>
          <p:nvPr/>
        </p:nvSpPr>
        <p:spPr>
          <a:xfrm>
            <a:off x="457200" y="1700808"/>
            <a:ext cx="11026548" cy="4896544"/>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atinLnBrk="1">
              <a:lnSpc>
                <a:spcPct val="150000"/>
              </a:lnSpc>
              <a:buFont typeface="Wingdings" panose="05000000000000000000" pitchFamily="2" charset="2"/>
              <a:buChar char="n"/>
            </a:pPr>
            <a:r>
              <a:rPr lang="zh-CN" altLang="en-US" sz="2400" b="1" dirty="0">
                <a:solidFill>
                  <a:srgbClr val="43516D"/>
                </a:solidFill>
                <a:latin typeface="微软雅黑" panose="020B0503020204020204" pitchFamily="34" charset="-122"/>
                <a:ea typeface="微软雅黑" panose="020B0503020204020204" pitchFamily="34" charset="-122"/>
              </a:rPr>
              <a:t>我们的长期经济目标：</a:t>
            </a:r>
            <a:r>
              <a:rPr lang="zh-CN" altLang="en-US" sz="2400" b="1" dirty="0">
                <a:solidFill>
                  <a:srgbClr val="FF0000"/>
                </a:solidFill>
                <a:latin typeface="微软雅黑" panose="020B0503020204020204" pitchFamily="34" charset="-122"/>
                <a:ea typeface="微软雅黑" panose="020B0503020204020204" pitchFamily="34" charset="-122"/>
              </a:rPr>
              <a:t>每股实现内在商业价值平均</a:t>
            </a:r>
            <a:endParaRPr lang="en-US" altLang="zh-CN" sz="2400" b="1" dirty="0">
              <a:solidFill>
                <a:srgbClr val="FF0000"/>
              </a:solidFill>
              <a:latin typeface="微软雅黑" panose="020B0503020204020204" pitchFamily="34" charset="-122"/>
              <a:ea typeface="微软雅黑" panose="020B0503020204020204" pitchFamily="34" charset="-122"/>
            </a:endParaRPr>
          </a:p>
          <a:p>
            <a:pPr marL="0" indent="0" latinLnBrk="1">
              <a:lnSpc>
                <a:spcPct val="150000"/>
              </a:lnSpc>
              <a:buNone/>
            </a:pPr>
            <a:r>
              <a:rPr lang="zh-CN" altLang="en-US" sz="2400" b="1" dirty="0">
                <a:solidFill>
                  <a:srgbClr val="FF0000"/>
                </a:solidFill>
                <a:latin typeface="微软雅黑" panose="020B0503020204020204" pitchFamily="34" charset="-122"/>
                <a:ea typeface="微软雅黑" panose="020B0503020204020204" pitchFamily="34" charset="-122"/>
              </a:rPr>
              <a:t>年增长的最大化</a:t>
            </a:r>
            <a:r>
              <a:rPr lang="zh-CN" altLang="en-US" sz="2400" b="1" dirty="0">
                <a:solidFill>
                  <a:srgbClr val="43516D"/>
                </a:solidFill>
                <a:latin typeface="微软雅黑" panose="020B0503020204020204" pitchFamily="34" charset="-122"/>
                <a:ea typeface="微软雅黑" panose="020B0503020204020204" pitchFamily="34" charset="-122"/>
              </a:rPr>
              <a:t>。 </a:t>
            </a:r>
            <a:endParaRPr lang="en-US" altLang="zh-CN" sz="2400" b="1" dirty="0">
              <a:solidFill>
                <a:srgbClr val="43516D"/>
              </a:solidFill>
              <a:latin typeface="微软雅黑" panose="020B0503020204020204" pitchFamily="34" charset="-122"/>
              <a:ea typeface="微软雅黑" panose="020B0503020204020204" pitchFamily="34" charset="-122"/>
            </a:endParaRPr>
          </a:p>
          <a:p>
            <a:pPr lvl="1" latinLnBrk="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我们并不以伯克希尔的规模来评价其经济意义或业绩表现。</a:t>
            </a:r>
            <a:endParaRPr lang="en-US" altLang="zh-CN" sz="2000" dirty="0">
              <a:solidFill>
                <a:srgbClr val="43516D"/>
              </a:solidFill>
              <a:latin typeface="微软雅黑" panose="020B0503020204020204" pitchFamily="34" charset="-122"/>
              <a:ea typeface="微软雅黑" panose="020B0503020204020204" pitchFamily="34" charset="-122"/>
            </a:endParaRPr>
          </a:p>
          <a:p>
            <a:pPr marL="342900" lvl="1" indent="0" latinLnBrk="1">
              <a:lnSpc>
                <a:spcPct val="150000"/>
              </a:lnSpc>
              <a:buNone/>
            </a:pPr>
            <a:r>
              <a:rPr lang="zh-CN" altLang="en-US" sz="2000" dirty="0">
                <a:solidFill>
                  <a:srgbClr val="43516D"/>
                </a:solidFill>
                <a:latin typeface="微软雅黑" panose="020B0503020204020204" pitchFamily="34" charset="-122"/>
                <a:ea typeface="微软雅黑" panose="020B0503020204020204" pitchFamily="34" charset="-122"/>
              </a:rPr>
              <a:t>我们的衡量标准是每股的增长值。</a:t>
            </a:r>
          </a:p>
          <a:p>
            <a:pPr latinLnBrk="1">
              <a:lnSpc>
                <a:spcPct val="150000"/>
              </a:lnSpc>
              <a:buFont typeface="Wingdings" panose="05000000000000000000" pitchFamily="2" charset="2"/>
              <a:buChar char="n"/>
            </a:pPr>
            <a:r>
              <a:rPr lang="zh-CN" altLang="en-US" sz="2400" b="1" dirty="0">
                <a:solidFill>
                  <a:srgbClr val="43516D"/>
                </a:solidFill>
                <a:latin typeface="微软雅黑" panose="020B0503020204020204" pitchFamily="34" charset="-122"/>
                <a:ea typeface="微软雅黑" panose="020B0503020204020204" pitchFamily="34" charset="-122"/>
              </a:rPr>
              <a:t>为了达到目标，首选是</a:t>
            </a:r>
            <a:r>
              <a:rPr lang="zh-CN" altLang="en-US" sz="2400" b="1" dirty="0">
                <a:solidFill>
                  <a:srgbClr val="FF0000"/>
                </a:solidFill>
                <a:latin typeface="微软雅黑" panose="020B0503020204020204" pitchFamily="34" charset="-122"/>
                <a:ea typeface="微软雅黑" panose="020B0503020204020204" pitchFamily="34" charset="-122"/>
              </a:rPr>
              <a:t>直接控股</a:t>
            </a:r>
            <a:r>
              <a:rPr lang="zh-CN" altLang="en-US" sz="2400" b="1" dirty="0">
                <a:solidFill>
                  <a:srgbClr val="43516D"/>
                </a:solidFill>
                <a:latin typeface="微软雅黑" panose="020B0503020204020204" pitchFamily="34" charset="-122"/>
                <a:ea typeface="微软雅黑" panose="020B0503020204020204" pitchFamily="34" charset="-122"/>
              </a:rPr>
              <a:t>各种的能带来稳定现金流</a:t>
            </a:r>
            <a:r>
              <a:rPr lang="en-US" altLang="zh-CN" sz="2400" b="1" dirty="0">
                <a:solidFill>
                  <a:srgbClr val="43516D"/>
                </a:solidFill>
                <a:latin typeface="微软雅黑" panose="020B0503020204020204" pitchFamily="34" charset="-122"/>
                <a:ea typeface="微软雅黑" panose="020B0503020204020204" pitchFamily="34" charset="-122"/>
              </a:rPr>
              <a:t>,</a:t>
            </a:r>
            <a:r>
              <a:rPr lang="zh-CN" altLang="en-US" sz="2400" b="1" dirty="0">
                <a:solidFill>
                  <a:srgbClr val="43516D"/>
                </a:solidFill>
                <a:latin typeface="微软雅黑" panose="020B0503020204020204" pitchFamily="34" charset="-122"/>
                <a:ea typeface="微软雅黑" panose="020B0503020204020204" pitchFamily="34" charset="-122"/>
              </a:rPr>
              <a:t>并持续提供高于市场平均水平的的公司。</a:t>
            </a:r>
            <a:endParaRPr lang="en-US" altLang="zh-CN" sz="2400" b="1" dirty="0">
              <a:solidFill>
                <a:srgbClr val="43516D"/>
              </a:solidFill>
              <a:latin typeface="微软雅黑" panose="020B0503020204020204" pitchFamily="34" charset="-122"/>
              <a:ea typeface="微软雅黑" panose="020B0503020204020204" pitchFamily="34" charset="-122"/>
            </a:endParaRPr>
          </a:p>
          <a:p>
            <a:pPr lvl="1" latinLnBrk="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我们的首选是直接控股各种的能带来稳定现金流</a:t>
            </a:r>
            <a:r>
              <a:rPr lang="en-US" altLang="zh-CN" sz="2000" dirty="0">
                <a:solidFill>
                  <a:srgbClr val="43516D"/>
                </a:solidFill>
                <a:latin typeface="微软雅黑" panose="020B0503020204020204" pitchFamily="34" charset="-122"/>
                <a:ea typeface="微软雅黑" panose="020B0503020204020204" pitchFamily="34" charset="-122"/>
              </a:rPr>
              <a:t>,</a:t>
            </a:r>
            <a:r>
              <a:rPr lang="zh-CN" altLang="en-US" sz="2000" dirty="0">
                <a:solidFill>
                  <a:srgbClr val="43516D"/>
                </a:solidFill>
                <a:latin typeface="微软雅黑" panose="020B0503020204020204" pitchFamily="34" charset="-122"/>
                <a:ea typeface="微软雅黑" panose="020B0503020204020204" pitchFamily="34" charset="-122"/>
              </a:rPr>
              <a:t>并持续提供高于市场平均水平的的公司</a:t>
            </a:r>
            <a:r>
              <a:rPr lang="en-US" altLang="zh-CN" sz="2000" dirty="0">
                <a:solidFill>
                  <a:srgbClr val="43516D"/>
                </a:solidFill>
                <a:latin typeface="微软雅黑" panose="020B0503020204020204" pitchFamily="34" charset="-122"/>
                <a:ea typeface="微软雅黑" panose="020B0503020204020204" pitchFamily="34" charset="-122"/>
              </a:rPr>
              <a:t>.</a:t>
            </a:r>
            <a:r>
              <a:rPr lang="zh-CN" altLang="en-US" sz="2000" dirty="0">
                <a:solidFill>
                  <a:srgbClr val="43516D"/>
                </a:solidFill>
                <a:latin typeface="微软雅黑" panose="020B0503020204020204" pitchFamily="34" charset="-122"/>
                <a:ea typeface="微软雅黑" panose="020B0503020204020204" pitchFamily="34" charset="-122"/>
              </a:rPr>
              <a:t>其次是主要通过我们的保险公司购买这些类型公司的部分股权</a:t>
            </a:r>
            <a:r>
              <a:rPr lang="en-US" altLang="zh-CN" sz="2000" dirty="0">
                <a:solidFill>
                  <a:srgbClr val="43516D"/>
                </a:solidFill>
                <a:latin typeface="微软雅黑" panose="020B0503020204020204" pitchFamily="34" charset="-122"/>
                <a:ea typeface="微软雅黑" panose="020B0503020204020204" pitchFamily="34" charset="-122"/>
              </a:rPr>
              <a:t>.</a:t>
            </a:r>
            <a:endParaRPr lang="zh-CN" altLang="en-US" sz="2000" dirty="0">
              <a:solidFill>
                <a:srgbClr val="43516D"/>
              </a:solidFill>
              <a:latin typeface="微软雅黑" panose="020B0503020204020204" pitchFamily="34" charset="-122"/>
              <a:ea typeface="微软雅黑" panose="020B0503020204020204" pitchFamily="34" charset="-122"/>
            </a:endParaRPr>
          </a:p>
          <a:p>
            <a:pPr>
              <a:buFont typeface="Wingdings" panose="05000000000000000000" pitchFamily="2" charset="2"/>
              <a:buChar char="n"/>
            </a:pPr>
            <a:endParaRPr lang="zh-CN" altLang="en-US" dirty="0">
              <a:solidFill>
                <a:srgbClr val="43516D"/>
              </a:solidFill>
              <a:latin typeface="微软雅黑" panose="020B0503020204020204" pitchFamily="34" charset="-122"/>
              <a:ea typeface="微软雅黑" panose="020B0503020204020204" pitchFamily="34" charset="-122"/>
            </a:endParaRPr>
          </a:p>
        </p:txBody>
      </p:sp>
      <p:pic>
        <p:nvPicPr>
          <p:cNvPr id="7" name="Picture 4" descr="C:\Users\gaoyu\Desktop\0e21bacc412183740eb345cd.jpg">
            <a:extLst>
              <a:ext uri="{FF2B5EF4-FFF2-40B4-BE49-F238E27FC236}">
                <a16:creationId xmlns:a16="http://schemas.microsoft.com/office/drawing/2014/main" id="{79E07693-5622-3843-B313-262791EEA37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98972" y="1891067"/>
            <a:ext cx="3189514" cy="21549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5451490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4.2 </a:t>
            </a:r>
            <a:r>
              <a:rPr lang="zh-CN" altLang="en-US" sz="3600" b="1" dirty="0">
                <a:solidFill>
                  <a:srgbClr val="002060"/>
                </a:solidFill>
                <a:latin typeface="微软雅黑" panose="020B0503020204020204" pitchFamily="34" charset="-122"/>
                <a:ea typeface="微软雅黑" panose="020B0503020204020204" pitchFamily="34" charset="-122"/>
              </a:rPr>
              <a:t>组织目标的特点</a:t>
            </a:r>
          </a:p>
        </p:txBody>
      </p:sp>
      <p:sp>
        <p:nvSpPr>
          <p:cNvPr id="5" name="Rectangle 3">
            <a:extLst>
              <a:ext uri="{FF2B5EF4-FFF2-40B4-BE49-F238E27FC236}">
                <a16:creationId xmlns:a16="http://schemas.microsoft.com/office/drawing/2014/main" id="{4BD24139-F956-AF46-A15E-C7E67794CE35}"/>
              </a:ext>
            </a:extLst>
          </p:cNvPr>
          <p:cNvSpPr txBox="1">
            <a:spLocks noChangeArrowheads="1"/>
          </p:cNvSpPr>
          <p:nvPr/>
        </p:nvSpPr>
        <p:spPr>
          <a:xfrm>
            <a:off x="1175657" y="2125350"/>
            <a:ext cx="10374086"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itchFamily="2" charset="2"/>
              <a:buChar char="u"/>
              <a:defRPr/>
            </a:pPr>
            <a:r>
              <a:rPr lang="zh-CN" altLang="en-US" dirty="0">
                <a:solidFill>
                  <a:srgbClr val="43516D"/>
                </a:solidFill>
                <a:latin typeface="微软雅黑" panose="020B0503020204020204" pitchFamily="34" charset="-122"/>
                <a:ea typeface="微软雅黑" panose="020B0503020204020204" pitchFamily="34" charset="-122"/>
              </a:rPr>
              <a:t>它为所有的管理决策指明了方向，并且作为标准可用来衡量实际的绩效。因此，目标成为计划的基础。</a:t>
            </a:r>
            <a:endParaRPr lang="en-US" altLang="zh-CN" dirty="0">
              <a:solidFill>
                <a:srgbClr val="43516D"/>
              </a:solidFill>
              <a:latin typeface="微软雅黑" panose="020B0503020204020204" pitchFamily="34" charset="-122"/>
              <a:ea typeface="微软雅黑" panose="020B0503020204020204" pitchFamily="34" charset="-122"/>
            </a:endParaRPr>
          </a:p>
          <a:p>
            <a:pPr marL="876300" lvl="1" indent="-476250">
              <a:lnSpc>
                <a:spcPct val="15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目标的多重性：实际目标不会是唯一的。</a:t>
            </a:r>
            <a:endParaRPr lang="en-US" altLang="zh-CN" dirty="0">
              <a:solidFill>
                <a:srgbClr val="43516D"/>
              </a:solidFill>
            </a:endParaRPr>
          </a:p>
          <a:p>
            <a:pPr marL="400050" lvl="1" indent="0">
              <a:lnSpc>
                <a:spcPct val="150000"/>
              </a:lnSpc>
              <a:buFont typeface="Arial" panose="020B0604020202020204" pitchFamily="34" charset="0"/>
              <a:buNone/>
              <a:defRPr/>
            </a:pPr>
            <a:r>
              <a:rPr lang="zh-CN" altLang="en-US" dirty="0">
                <a:solidFill>
                  <a:srgbClr val="43516D"/>
                </a:solidFill>
                <a:latin typeface="微软雅黑" panose="020B0503020204020204" pitchFamily="34" charset="-122"/>
                <a:ea typeface="微软雅黑" panose="020B0503020204020204" pitchFamily="34" charset="-122"/>
              </a:rPr>
              <a:t>真实目标与宣称目标：组织对外宣称的目标往往取决于听众想听什么。</a:t>
            </a:r>
            <a:endParaRPr lang="en-US" altLang="zh-CN" dirty="0">
              <a:solidFill>
                <a:srgbClr val="43516D"/>
              </a:solidFill>
              <a:latin typeface="微软雅黑" panose="020B0503020204020204" pitchFamily="34" charset="-122"/>
              <a:ea typeface="微软雅黑" panose="020B0503020204020204" pitchFamily="34" charset="-122"/>
            </a:endParaRPr>
          </a:p>
          <a:p>
            <a:pPr marL="876300" lvl="1" indent="-476250">
              <a:lnSpc>
                <a:spcPct val="15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差异性：因组织的不同而异</a:t>
            </a:r>
            <a:endParaRPr lang="en-US" altLang="zh-CN" dirty="0">
              <a:solidFill>
                <a:srgbClr val="43516D"/>
              </a:solidFill>
              <a:latin typeface="微软雅黑" panose="020B0503020204020204" pitchFamily="34" charset="-122"/>
              <a:ea typeface="微软雅黑" panose="020B0503020204020204" pitchFamily="34" charset="-122"/>
            </a:endParaRPr>
          </a:p>
          <a:p>
            <a:pPr marL="876300" lvl="1" indent="-476250">
              <a:lnSpc>
                <a:spcPct val="15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层次性：总目标、战略目标、事业层目标、部门目标、个人目标</a:t>
            </a:r>
            <a:endParaRPr lang="en-US" altLang="zh-CN" dirty="0">
              <a:solidFill>
                <a:srgbClr val="43516D"/>
              </a:solidFill>
              <a:latin typeface="微软雅黑" panose="020B0503020204020204" pitchFamily="34" charset="-122"/>
              <a:ea typeface="微软雅黑" panose="020B0503020204020204" pitchFamily="34" charset="-122"/>
            </a:endParaRPr>
          </a:p>
          <a:p>
            <a:pPr marL="876300" lvl="1" indent="-476250">
              <a:lnSpc>
                <a:spcPct val="150000"/>
              </a:lnSpc>
              <a:buFont typeface="Arial" panose="020B0604020202020204" pitchFamily="34" charset="0"/>
              <a:buChar char="–"/>
              <a:defRPr/>
            </a:pPr>
            <a:r>
              <a:rPr lang="zh-CN" altLang="en-US" dirty="0">
                <a:solidFill>
                  <a:srgbClr val="43516D"/>
                </a:solidFill>
                <a:latin typeface="微软雅黑" panose="020B0503020204020204" pitchFamily="34" charset="-122"/>
                <a:ea typeface="微软雅黑" panose="020B0503020204020204" pitchFamily="34" charset="-122"/>
              </a:rPr>
              <a:t>时间性：长期、中期、短期、动态变化</a:t>
            </a:r>
          </a:p>
        </p:txBody>
      </p:sp>
      <p:pic>
        <p:nvPicPr>
          <p:cNvPr id="2" name="图片 1">
            <a:extLst>
              <a:ext uri="{FF2B5EF4-FFF2-40B4-BE49-F238E27FC236}">
                <a16:creationId xmlns:a16="http://schemas.microsoft.com/office/drawing/2014/main" id="{36738180-DDB0-3B44-983D-B8AF1E8EEDD6}"/>
              </a:ext>
            </a:extLst>
          </p:cNvPr>
          <p:cNvPicPr>
            <a:picLocks noChangeAspect="1"/>
          </p:cNvPicPr>
          <p:nvPr/>
        </p:nvPicPr>
        <p:blipFill>
          <a:blip r:embed="rId3"/>
          <a:stretch>
            <a:fillRect/>
          </a:stretch>
        </p:blipFill>
        <p:spPr>
          <a:xfrm>
            <a:off x="8862786" y="4649822"/>
            <a:ext cx="3175000" cy="1981200"/>
          </a:xfrm>
          <a:prstGeom prst="rect">
            <a:avLst/>
          </a:prstGeom>
        </p:spPr>
      </p:pic>
    </p:spTree>
    <p:extLst>
      <p:ext uri="{BB962C8B-B14F-4D97-AF65-F5344CB8AC3E}">
        <p14:creationId xmlns:p14="http://schemas.microsoft.com/office/powerpoint/2010/main" val="1132307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以目标为中心</a:t>
            </a:r>
          </a:p>
        </p:txBody>
      </p:sp>
      <p:sp>
        <p:nvSpPr>
          <p:cNvPr id="7" name="Rectangle 3">
            <a:extLst>
              <a:ext uri="{FF2B5EF4-FFF2-40B4-BE49-F238E27FC236}">
                <a16:creationId xmlns:a16="http://schemas.microsoft.com/office/drawing/2014/main" id="{45354358-0BF6-A541-BF1A-5702068C8AE0}"/>
              </a:ext>
            </a:extLst>
          </p:cNvPr>
          <p:cNvSpPr txBox="1">
            <a:spLocks noChangeArrowheads="1"/>
          </p:cNvSpPr>
          <p:nvPr/>
        </p:nvSpPr>
        <p:spPr>
          <a:xfrm>
            <a:off x="1981200" y="1943754"/>
            <a:ext cx="8229600"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lnSpc>
                <a:spcPct val="150000"/>
              </a:lnSpc>
              <a:buFont typeface="Wingdings" pitchFamily="2" charset="2"/>
              <a:buChar char="Ø"/>
              <a:defRPr/>
            </a:pPr>
            <a:r>
              <a:rPr lang="zh-CN" altLang="en-US" sz="3200" dirty="0">
                <a:solidFill>
                  <a:srgbClr val="43516D"/>
                </a:solidFill>
                <a:latin typeface="微软雅黑" pitchFamily="34" charset="-122"/>
                <a:ea typeface="微软雅黑" pitchFamily="34" charset="-122"/>
              </a:rPr>
              <a:t>管理的目的是为了有效地实现目标。</a:t>
            </a:r>
            <a:endParaRPr lang="zh-CN" altLang="en-US" dirty="0">
              <a:solidFill>
                <a:srgbClr val="43516D"/>
              </a:solidFill>
              <a:latin typeface="微软雅黑" pitchFamily="34" charset="-122"/>
              <a:ea typeface="微软雅黑" pitchFamily="34" charset="-122"/>
            </a:endParaRPr>
          </a:p>
          <a:p>
            <a:pPr marL="0" indent="0" algn="ctr">
              <a:lnSpc>
                <a:spcPct val="150000"/>
              </a:lnSpc>
              <a:buFont typeface="Arial" panose="020B0604020202020204" pitchFamily="34" charset="0"/>
              <a:buNone/>
              <a:defRPr/>
            </a:pPr>
            <a:r>
              <a:rPr lang="zh-CN" altLang="en-US" dirty="0">
                <a:solidFill>
                  <a:srgbClr val="43516D"/>
                </a:solidFill>
                <a:latin typeface="微软雅黑" pitchFamily="34" charset="-122"/>
                <a:ea typeface="微软雅黑" pitchFamily="34" charset="-122"/>
              </a:rPr>
              <a:t>没有目标，无需管理；</a:t>
            </a:r>
          </a:p>
          <a:p>
            <a:pPr marL="0" indent="0" algn="ctr">
              <a:lnSpc>
                <a:spcPct val="150000"/>
              </a:lnSpc>
              <a:buFont typeface="Arial" panose="020B0604020202020204" pitchFamily="34" charset="0"/>
              <a:buNone/>
              <a:defRPr/>
            </a:pPr>
            <a:r>
              <a:rPr lang="zh-CN" altLang="en-US" dirty="0">
                <a:solidFill>
                  <a:srgbClr val="43516D"/>
                </a:solidFill>
                <a:latin typeface="微软雅黑" pitchFamily="34" charset="-122"/>
                <a:ea typeface="微软雅黑" pitchFamily="34" charset="-122"/>
              </a:rPr>
              <a:t>目标不清，管理混乱；</a:t>
            </a:r>
          </a:p>
          <a:p>
            <a:pPr marL="0" indent="0" algn="ctr">
              <a:lnSpc>
                <a:spcPct val="150000"/>
              </a:lnSpc>
              <a:buFont typeface="Arial" panose="020B0604020202020204" pitchFamily="34" charset="0"/>
              <a:buNone/>
              <a:defRPr/>
            </a:pPr>
            <a:r>
              <a:rPr lang="zh-CN" altLang="en-US" dirty="0">
                <a:solidFill>
                  <a:srgbClr val="43516D"/>
                </a:solidFill>
                <a:latin typeface="微软雅黑" pitchFamily="34" charset="-122"/>
                <a:ea typeface="微软雅黑" pitchFamily="34" charset="-122"/>
              </a:rPr>
              <a:t>目标错误，一错百错。</a:t>
            </a:r>
          </a:p>
        </p:txBody>
      </p:sp>
      <p:pic>
        <p:nvPicPr>
          <p:cNvPr id="3" name="图片 2">
            <a:extLst>
              <a:ext uri="{FF2B5EF4-FFF2-40B4-BE49-F238E27FC236}">
                <a16:creationId xmlns:a16="http://schemas.microsoft.com/office/drawing/2014/main" id="{46CF58DC-E051-6946-B3FB-B6202CA8674D}"/>
              </a:ext>
            </a:extLst>
          </p:cNvPr>
          <p:cNvPicPr>
            <a:picLocks noChangeAspect="1"/>
          </p:cNvPicPr>
          <p:nvPr/>
        </p:nvPicPr>
        <p:blipFill rotWithShape="1">
          <a:blip r:embed="rId3"/>
          <a:srcRect b="4975"/>
          <a:stretch/>
        </p:blipFill>
        <p:spPr>
          <a:xfrm>
            <a:off x="4593771" y="4724375"/>
            <a:ext cx="2906486" cy="2010645"/>
          </a:xfrm>
          <a:prstGeom prst="rect">
            <a:avLst/>
          </a:prstGeom>
        </p:spPr>
      </p:pic>
      <p:pic>
        <p:nvPicPr>
          <p:cNvPr id="4" name="图片 3">
            <a:extLst>
              <a:ext uri="{FF2B5EF4-FFF2-40B4-BE49-F238E27FC236}">
                <a16:creationId xmlns:a16="http://schemas.microsoft.com/office/drawing/2014/main" id="{6F39A382-31FF-5C48-B4E5-4775DAED70CD}"/>
              </a:ext>
            </a:extLst>
          </p:cNvPr>
          <p:cNvPicPr>
            <a:picLocks noChangeAspect="1"/>
          </p:cNvPicPr>
          <p:nvPr/>
        </p:nvPicPr>
        <p:blipFill>
          <a:blip r:embed="rId4"/>
          <a:stretch>
            <a:fillRect/>
          </a:stretch>
        </p:blipFill>
        <p:spPr>
          <a:xfrm>
            <a:off x="460829" y="4724375"/>
            <a:ext cx="3645970" cy="2010645"/>
          </a:xfrm>
          <a:prstGeom prst="rect">
            <a:avLst/>
          </a:prstGeom>
        </p:spPr>
      </p:pic>
      <p:pic>
        <p:nvPicPr>
          <p:cNvPr id="8" name="图片 7">
            <a:extLst>
              <a:ext uri="{FF2B5EF4-FFF2-40B4-BE49-F238E27FC236}">
                <a16:creationId xmlns:a16="http://schemas.microsoft.com/office/drawing/2014/main" id="{E6922289-DDEA-7B45-814A-A8BBEA7739F0}"/>
              </a:ext>
            </a:extLst>
          </p:cNvPr>
          <p:cNvPicPr>
            <a:picLocks noChangeAspect="1"/>
          </p:cNvPicPr>
          <p:nvPr/>
        </p:nvPicPr>
        <p:blipFill>
          <a:blip r:embed="rId5"/>
          <a:stretch>
            <a:fillRect/>
          </a:stretch>
        </p:blipFill>
        <p:spPr>
          <a:xfrm>
            <a:off x="8249557" y="4614120"/>
            <a:ext cx="3175000" cy="2120900"/>
          </a:xfrm>
          <a:prstGeom prst="rect">
            <a:avLst/>
          </a:prstGeom>
        </p:spPr>
      </p:pic>
    </p:spTree>
    <p:extLst>
      <p:ext uri="{BB962C8B-B14F-4D97-AF65-F5344CB8AC3E}">
        <p14:creationId xmlns:p14="http://schemas.microsoft.com/office/powerpoint/2010/main" val="2682264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以目标为中心</a:t>
            </a:r>
          </a:p>
        </p:txBody>
      </p:sp>
      <p:sp>
        <p:nvSpPr>
          <p:cNvPr id="4" name="Rectangle 3">
            <a:extLst>
              <a:ext uri="{FF2B5EF4-FFF2-40B4-BE49-F238E27FC236}">
                <a16:creationId xmlns:a16="http://schemas.microsoft.com/office/drawing/2014/main" id="{FF4E04A3-84C0-1641-9CDC-84DAA59C3BF7}"/>
              </a:ext>
            </a:extLst>
          </p:cNvPr>
          <p:cNvSpPr txBox="1">
            <a:spLocks noChangeArrowheads="1"/>
          </p:cNvSpPr>
          <p:nvPr/>
        </p:nvSpPr>
        <p:spPr>
          <a:xfrm>
            <a:off x="2010002" y="1702241"/>
            <a:ext cx="8229600" cy="4896544"/>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20000"/>
              </a:lnSpc>
            </a:pPr>
            <a:endParaRPr lang="en-US" altLang="zh-CN" sz="2400" b="1" dirty="0">
              <a:solidFill>
                <a:srgbClr val="43516D"/>
              </a:solidFill>
              <a:latin typeface="微软雅黑" panose="020B0503020204020204" pitchFamily="34" charset="-122"/>
              <a:ea typeface="微软雅黑" panose="020B0503020204020204" pitchFamily="34" charset="-122"/>
            </a:endParaRPr>
          </a:p>
          <a:p>
            <a:pPr>
              <a:lnSpc>
                <a:spcPct val="150000"/>
              </a:lnSpc>
            </a:pPr>
            <a:r>
              <a:rPr lang="zh-CN" altLang="en-US" sz="2400" b="1" dirty="0">
                <a:solidFill>
                  <a:srgbClr val="43516D"/>
                </a:solidFill>
                <a:latin typeface="微软雅黑" panose="020B0503020204020204" pitchFamily="34" charset="-122"/>
                <a:ea typeface="微软雅黑" panose="020B0503020204020204" pitchFamily="34" charset="-122"/>
              </a:rPr>
              <a:t>制订</a:t>
            </a:r>
            <a:r>
              <a:rPr lang="zh-CN" altLang="en-US" sz="2400" b="1" dirty="0">
                <a:solidFill>
                  <a:srgbClr val="FF0000"/>
                </a:solidFill>
                <a:latin typeface="微软雅黑" panose="020B0503020204020204" pitchFamily="34" charset="-122"/>
                <a:ea typeface="微软雅黑" panose="020B0503020204020204" pitchFamily="34" charset="-122"/>
              </a:rPr>
              <a:t>清晰</a:t>
            </a:r>
            <a:r>
              <a:rPr lang="zh-CN" altLang="en-US" sz="2400" b="1" dirty="0">
                <a:solidFill>
                  <a:srgbClr val="43516D"/>
                </a:solidFill>
                <a:latin typeface="微软雅黑" panose="020B0503020204020204" pitchFamily="34" charset="-122"/>
                <a:ea typeface="微软雅黑" panose="020B0503020204020204" pitchFamily="34" charset="-122"/>
              </a:rPr>
              <a:t>的目标</a:t>
            </a:r>
            <a:r>
              <a:rPr lang="en-US" altLang="zh-CN" sz="2400" dirty="0">
                <a:solidFill>
                  <a:srgbClr val="43516D"/>
                </a:solidFill>
                <a:latin typeface="微软雅黑" panose="020B0503020204020204" pitchFamily="34" charset="-122"/>
                <a:ea typeface="微软雅黑" panose="020B0503020204020204" pitchFamily="34" charset="-122"/>
              </a:rPr>
              <a:t>——</a:t>
            </a:r>
            <a:r>
              <a:rPr lang="zh-CN" altLang="en-US" sz="2400" dirty="0">
                <a:solidFill>
                  <a:srgbClr val="43516D"/>
                </a:solidFill>
                <a:latin typeface="微软雅黑" panose="020B0503020204020204" pitchFamily="34" charset="-122"/>
                <a:ea typeface="微软雅黑" panose="020B0503020204020204" pitchFamily="34" charset="-122"/>
              </a:rPr>
              <a:t>简单、明确、易懂易记</a:t>
            </a:r>
          </a:p>
          <a:p>
            <a:pPr>
              <a:lnSpc>
                <a:spcPct val="150000"/>
              </a:lnSpc>
            </a:pPr>
            <a:r>
              <a:rPr lang="zh-CN" altLang="en-US" sz="2400" b="1" dirty="0">
                <a:solidFill>
                  <a:srgbClr val="43516D"/>
                </a:solidFill>
                <a:latin typeface="微软雅黑" panose="020B0503020204020204" pitchFamily="34" charset="-122"/>
                <a:ea typeface="微软雅黑" panose="020B0503020204020204" pitchFamily="34" charset="-122"/>
              </a:rPr>
              <a:t>确立</a:t>
            </a:r>
            <a:r>
              <a:rPr lang="zh-CN" altLang="en-US" sz="2400" b="1" dirty="0">
                <a:solidFill>
                  <a:srgbClr val="FF0000"/>
                </a:solidFill>
                <a:latin typeface="微软雅黑" panose="020B0503020204020204" pitchFamily="34" charset="-122"/>
                <a:ea typeface="微软雅黑" panose="020B0503020204020204" pitchFamily="34" charset="-122"/>
              </a:rPr>
              <a:t>正确</a:t>
            </a:r>
            <a:r>
              <a:rPr lang="zh-CN" altLang="en-US" sz="2400" b="1" dirty="0">
                <a:solidFill>
                  <a:srgbClr val="43516D"/>
                </a:solidFill>
                <a:latin typeface="微软雅黑" panose="020B0503020204020204" pitchFamily="34" charset="-122"/>
                <a:ea typeface="微软雅黑" panose="020B0503020204020204" pitchFamily="34" charset="-122"/>
              </a:rPr>
              <a:t>的目标</a:t>
            </a:r>
            <a:r>
              <a:rPr lang="en-US" altLang="zh-CN" sz="2400" dirty="0">
                <a:solidFill>
                  <a:srgbClr val="43516D"/>
                </a:solidFill>
                <a:latin typeface="微软雅黑" panose="020B0503020204020204" pitchFamily="34" charset="-122"/>
                <a:ea typeface="微软雅黑" panose="020B0503020204020204" pitchFamily="34" charset="-122"/>
              </a:rPr>
              <a:t>——</a:t>
            </a:r>
            <a:r>
              <a:rPr lang="zh-CN" altLang="en-US" sz="2400" dirty="0">
                <a:solidFill>
                  <a:srgbClr val="43516D"/>
                </a:solidFill>
                <a:latin typeface="微软雅黑" panose="020B0503020204020204" pitchFamily="34" charset="-122"/>
                <a:ea typeface="微软雅黑" panose="020B0503020204020204" pitchFamily="34" charset="-122"/>
              </a:rPr>
              <a:t>与内外部环境相适应</a:t>
            </a:r>
          </a:p>
          <a:p>
            <a:pPr>
              <a:lnSpc>
                <a:spcPct val="150000"/>
              </a:lnSpc>
            </a:pPr>
            <a:r>
              <a:rPr lang="zh-CN" altLang="en-US" sz="2400" b="1" dirty="0">
                <a:solidFill>
                  <a:srgbClr val="43516D"/>
                </a:solidFill>
                <a:latin typeface="微软雅黑" panose="020B0503020204020204" pitchFamily="34" charset="-122"/>
                <a:ea typeface="微软雅黑" panose="020B0503020204020204" pitchFamily="34" charset="-122"/>
              </a:rPr>
              <a:t>坚守</a:t>
            </a:r>
            <a:r>
              <a:rPr lang="zh-CN" altLang="en-US" sz="2400" b="1" dirty="0">
                <a:solidFill>
                  <a:srgbClr val="FF0000"/>
                </a:solidFill>
                <a:latin typeface="微软雅黑" panose="020B0503020204020204" pitchFamily="34" charset="-122"/>
                <a:ea typeface="微软雅黑" panose="020B0503020204020204" pitchFamily="34" charset="-122"/>
              </a:rPr>
              <a:t>目标</a:t>
            </a:r>
            <a:r>
              <a:rPr lang="zh-CN" altLang="en-US" sz="2400" b="1" dirty="0">
                <a:solidFill>
                  <a:srgbClr val="43516D"/>
                </a:solidFill>
                <a:latin typeface="微软雅黑" panose="020B0503020204020204" pitchFamily="34" charset="-122"/>
                <a:ea typeface="微软雅黑" panose="020B0503020204020204" pitchFamily="34" charset="-122"/>
              </a:rPr>
              <a:t>不动摇</a:t>
            </a:r>
            <a:r>
              <a:rPr lang="en-US" altLang="zh-CN" sz="2400" dirty="0">
                <a:solidFill>
                  <a:srgbClr val="43516D"/>
                </a:solidFill>
                <a:latin typeface="微软雅黑" panose="020B0503020204020204" pitchFamily="34" charset="-122"/>
                <a:ea typeface="微软雅黑" panose="020B0503020204020204" pitchFamily="34" charset="-122"/>
              </a:rPr>
              <a:t>——</a:t>
            </a:r>
            <a:r>
              <a:rPr lang="zh-CN" altLang="en-US" sz="2400" dirty="0">
                <a:solidFill>
                  <a:srgbClr val="43516D"/>
                </a:solidFill>
                <a:latin typeface="微软雅黑" panose="020B0503020204020204" pitchFamily="34" charset="-122"/>
                <a:ea typeface="微软雅黑" panose="020B0503020204020204" pitchFamily="34" charset="-122"/>
              </a:rPr>
              <a:t>围绕目标开展各项工作</a:t>
            </a:r>
          </a:p>
        </p:txBody>
      </p:sp>
      <p:pic>
        <p:nvPicPr>
          <p:cNvPr id="7" name="Picture 4" descr="C:\Users\gaoyu\Desktop\渐变类商务png图片coquette-icons系列png\渐变类商务png图片coquette-icons系列png\渐变类商务png图片（锐普PPT论坛www.rapidbbs.cn） (274).png">
            <a:extLst>
              <a:ext uri="{FF2B5EF4-FFF2-40B4-BE49-F238E27FC236}">
                <a16:creationId xmlns:a16="http://schemas.microsoft.com/office/drawing/2014/main" id="{5D36071D-8602-5649-A1A7-2E1DC62E538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10002" y="4615457"/>
            <a:ext cx="1810884" cy="18108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5" descr="C:\Users\gaoyu\Desktop\渐变类商务png图片coquette-icons系列png\渐变类商务png图片coquette-icons系列png\渐变类商务png图片（锐普PPT论坛www.rapidbbs.cn） (327).png">
            <a:extLst>
              <a:ext uri="{FF2B5EF4-FFF2-40B4-BE49-F238E27FC236}">
                <a16:creationId xmlns:a16="http://schemas.microsoft.com/office/drawing/2014/main" id="{63BDA6BF-B88E-9A49-88A7-35D5BF90122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07439" y="4759920"/>
            <a:ext cx="1625600" cy="1625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09417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4.3 </a:t>
            </a:r>
            <a:r>
              <a:rPr lang="zh-CN" altLang="en-US" sz="3600" b="1" dirty="0">
                <a:solidFill>
                  <a:srgbClr val="002060"/>
                </a:solidFill>
                <a:latin typeface="微软雅黑" panose="020B0503020204020204" pitchFamily="34" charset="-122"/>
                <a:ea typeface="微软雅黑" panose="020B0503020204020204" pitchFamily="34" charset="-122"/>
              </a:rPr>
              <a:t>组织目标设定的过程</a:t>
            </a:r>
          </a:p>
        </p:txBody>
      </p:sp>
      <p:sp>
        <p:nvSpPr>
          <p:cNvPr id="4" name="Rectangle 3">
            <a:extLst>
              <a:ext uri="{FF2B5EF4-FFF2-40B4-BE49-F238E27FC236}">
                <a16:creationId xmlns:a16="http://schemas.microsoft.com/office/drawing/2014/main" id="{84449BE4-1345-1644-AFE6-DE88E2929202}"/>
              </a:ext>
            </a:extLst>
          </p:cNvPr>
          <p:cNvSpPr txBox="1">
            <a:spLocks noChangeArrowheads="1"/>
          </p:cNvSpPr>
          <p:nvPr/>
        </p:nvSpPr>
        <p:spPr>
          <a:xfrm>
            <a:off x="1491341" y="1961456"/>
            <a:ext cx="9307287"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itchFamily="2" charset="2"/>
              <a:buChar char="u"/>
              <a:defRPr/>
            </a:pPr>
            <a:r>
              <a:rPr lang="zh-CN" altLang="en-US" sz="2400" dirty="0">
                <a:solidFill>
                  <a:srgbClr val="43516D"/>
                </a:solidFill>
                <a:latin typeface="微软雅黑" panose="020B0503020204020204" pitchFamily="34" charset="-122"/>
                <a:ea typeface="微软雅黑" panose="020B0503020204020204" pitchFamily="34" charset="-122"/>
              </a:rPr>
              <a:t>传统的目标设定方法：上级给下级制定目标，前提是只有最高管理者能够把握全局</a:t>
            </a:r>
            <a:r>
              <a:rPr lang="en-US" altLang="zh-CN" sz="2400" dirty="0">
                <a:solidFill>
                  <a:srgbClr val="43516D"/>
                </a:solidFill>
                <a:latin typeface="微软雅黑" panose="020B0503020204020204" pitchFamily="34" charset="-122"/>
                <a:ea typeface="微软雅黑" panose="020B0503020204020204" pitchFamily="34" charset="-122"/>
              </a:rPr>
              <a:t>——</a:t>
            </a:r>
            <a:r>
              <a:rPr lang="zh-CN" altLang="en-US" sz="2400" dirty="0">
                <a:solidFill>
                  <a:srgbClr val="43516D"/>
                </a:solidFill>
                <a:latin typeface="微软雅黑" panose="020B0503020204020204" pitchFamily="34" charset="-122"/>
                <a:ea typeface="微软雅黑" panose="020B0503020204020204" pitchFamily="34" charset="-122"/>
              </a:rPr>
              <a:t>往往在分解的过程中丧失清晰性和一致性</a:t>
            </a:r>
            <a:endParaRPr lang="en-US" altLang="zh-CN" sz="2400" dirty="0">
              <a:solidFill>
                <a:srgbClr val="43516D"/>
              </a:solidFill>
              <a:latin typeface="微软雅黑" panose="020B0503020204020204" pitchFamily="34" charset="-122"/>
              <a:ea typeface="微软雅黑" panose="020B0503020204020204" pitchFamily="34" charset="-122"/>
            </a:endParaRPr>
          </a:p>
          <a:p>
            <a:pPr>
              <a:lnSpc>
                <a:spcPct val="150000"/>
              </a:lnSpc>
              <a:buFont typeface="Wingdings" pitchFamily="2" charset="2"/>
              <a:buChar char="u"/>
              <a:defRPr/>
            </a:pPr>
            <a:endParaRPr lang="zh-CN" altLang="en-US" sz="2400" dirty="0">
              <a:solidFill>
                <a:srgbClr val="43516D"/>
              </a:solidFill>
              <a:latin typeface="微软雅黑" panose="020B0503020204020204" pitchFamily="34" charset="-122"/>
              <a:ea typeface="微软雅黑" panose="020B0503020204020204" pitchFamily="34" charset="-122"/>
            </a:endParaRPr>
          </a:p>
          <a:p>
            <a:pPr>
              <a:lnSpc>
                <a:spcPct val="150000"/>
              </a:lnSpc>
              <a:buFont typeface="Wingdings" pitchFamily="2" charset="2"/>
              <a:buChar char="u"/>
              <a:defRPr/>
            </a:pPr>
            <a:r>
              <a:rPr lang="zh-CN" altLang="en-US" sz="2400" dirty="0">
                <a:solidFill>
                  <a:srgbClr val="43516D"/>
                </a:solidFill>
                <a:latin typeface="微软雅黑" panose="020B0503020204020204" pitchFamily="34" charset="-122"/>
                <a:ea typeface="微软雅黑" panose="020B0503020204020204" pitchFamily="34" charset="-122"/>
              </a:rPr>
              <a:t>强调上下协同和员工参与的过程</a:t>
            </a:r>
          </a:p>
        </p:txBody>
      </p:sp>
      <p:pic>
        <p:nvPicPr>
          <p:cNvPr id="7" name="Picture 4" descr="C:\Users\gaoyu\Desktop\渐变类商务png图片coquette-icons系列png\渐变类商务png图片coquette-icons系列png\渐变类商务png图片（锐普PPT论坛www.rapidbbs.cn） (328).png">
            <a:extLst>
              <a:ext uri="{FF2B5EF4-FFF2-40B4-BE49-F238E27FC236}">
                <a16:creationId xmlns:a16="http://schemas.microsoft.com/office/drawing/2014/main" id="{BED88F2E-CBF1-4A4B-8795-F2C82A8DA56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17650" y="4839834"/>
            <a:ext cx="1625600" cy="1625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5" descr="C:\Users\gaoyu\Desktop\渐变类商务png图片coquette-icons系列png\渐变类商务png图片coquette-icons系列png\渐变类商务png图片（锐普PPT论坛www.rapidbbs.cn） (316).png">
            <a:extLst>
              <a:ext uri="{FF2B5EF4-FFF2-40B4-BE49-F238E27FC236}">
                <a16:creationId xmlns:a16="http://schemas.microsoft.com/office/drawing/2014/main" id="{AE8606B9-CBF5-224A-BD58-6BC463CE2A6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45339" y="4839834"/>
            <a:ext cx="1625600" cy="1625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6" descr="C:\Users\gaoyu\Desktop\渐变类商务png图片coquette-icons系列png\渐变类商务png图片coquette-icons系列png\渐变类商务png图片（锐普PPT论坛www.rapidbbs.cn） (347).png">
            <a:extLst>
              <a:ext uri="{FF2B5EF4-FFF2-40B4-BE49-F238E27FC236}">
                <a16:creationId xmlns:a16="http://schemas.microsoft.com/office/drawing/2014/main" id="{07124BE0-3365-004C-9F5B-CF3D96EBA4C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824686" y="4839834"/>
            <a:ext cx="1625600" cy="1625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757492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5"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ECEDE65-9A5E-4A17-86B7-8FB1C2C513B2}"/>
              </a:ext>
            </a:extLst>
          </p:cNvPr>
          <p:cNvSpPr txBox="1"/>
          <p:nvPr/>
        </p:nvSpPr>
        <p:spPr>
          <a:xfrm>
            <a:off x="1913708" y="3075057"/>
            <a:ext cx="8730343" cy="707886"/>
          </a:xfrm>
          <a:prstGeom prst="rect">
            <a:avLst/>
          </a:prstGeom>
          <a:noFill/>
        </p:spPr>
        <p:txBody>
          <a:bodyPr wrap="square" rtlCol="0">
            <a:spAutoFit/>
          </a:bodyPr>
          <a:lstStyle/>
          <a:p>
            <a:pPr algn="ctr"/>
            <a:r>
              <a:rPr lang="zh-CN" altLang="en-US" sz="4000" b="1" dirty="0">
                <a:solidFill>
                  <a:srgbClr val="002060"/>
                </a:solidFill>
                <a:latin typeface="微软雅黑" panose="020B0503020204020204" pitchFamily="34" charset="-122"/>
                <a:ea typeface="微软雅黑" panose="020B0503020204020204" pitchFamily="34" charset="-122"/>
              </a:rPr>
              <a:t>上节课讲了什么？</a:t>
            </a:r>
          </a:p>
        </p:txBody>
      </p:sp>
    </p:spTree>
    <p:extLst>
      <p:ext uri="{BB962C8B-B14F-4D97-AF65-F5344CB8AC3E}">
        <p14:creationId xmlns:p14="http://schemas.microsoft.com/office/powerpoint/2010/main" val="3904503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传统的设定目标的过程</a:t>
            </a:r>
          </a:p>
        </p:txBody>
      </p:sp>
      <p:grpSp>
        <p:nvGrpSpPr>
          <p:cNvPr id="2" name="组合 1">
            <a:extLst>
              <a:ext uri="{FF2B5EF4-FFF2-40B4-BE49-F238E27FC236}">
                <a16:creationId xmlns:a16="http://schemas.microsoft.com/office/drawing/2014/main" id="{B9E0D742-A699-6846-B1D0-946EE3FAFEA6}"/>
              </a:ext>
            </a:extLst>
          </p:cNvPr>
          <p:cNvGrpSpPr/>
          <p:nvPr/>
        </p:nvGrpSpPr>
        <p:grpSpPr>
          <a:xfrm>
            <a:off x="1533061" y="2042443"/>
            <a:ext cx="9125879" cy="4597843"/>
            <a:chOff x="747464" y="2042443"/>
            <a:chExt cx="8001000" cy="3906837"/>
          </a:xfrm>
        </p:grpSpPr>
        <p:grpSp>
          <p:nvGrpSpPr>
            <p:cNvPr id="4" name="Group 2">
              <a:extLst>
                <a:ext uri="{FF2B5EF4-FFF2-40B4-BE49-F238E27FC236}">
                  <a16:creationId xmlns:a16="http://schemas.microsoft.com/office/drawing/2014/main" id="{A78B0578-01DC-FB40-BBD4-2A4338FFF77F}"/>
                </a:ext>
              </a:extLst>
            </p:cNvPr>
            <p:cNvGrpSpPr>
              <a:grpSpLocks/>
            </p:cNvGrpSpPr>
            <p:nvPr/>
          </p:nvGrpSpPr>
          <p:grpSpPr bwMode="auto">
            <a:xfrm>
              <a:off x="2642939" y="3320380"/>
              <a:ext cx="4210050" cy="814388"/>
              <a:chOff x="4140" y="3400"/>
              <a:chExt cx="3480" cy="880"/>
            </a:xfrm>
          </p:grpSpPr>
          <p:sp>
            <p:nvSpPr>
              <p:cNvPr id="7" name="Freeform 3">
                <a:extLst>
                  <a:ext uri="{FF2B5EF4-FFF2-40B4-BE49-F238E27FC236}">
                    <a16:creationId xmlns:a16="http://schemas.microsoft.com/office/drawing/2014/main" id="{1855D15A-7A4E-1F49-80F4-AA8CD638FB5C}"/>
                  </a:ext>
                </a:extLst>
              </p:cNvPr>
              <p:cNvSpPr>
                <a:spLocks/>
              </p:cNvSpPr>
              <p:nvPr/>
            </p:nvSpPr>
            <p:spPr bwMode="auto">
              <a:xfrm>
                <a:off x="4140" y="3400"/>
                <a:ext cx="3480" cy="880"/>
              </a:xfrm>
              <a:custGeom>
                <a:avLst/>
                <a:gdLst>
                  <a:gd name="T0" fmla="*/ 720 w 3480"/>
                  <a:gd name="T1" fmla="*/ 20 h 880"/>
                  <a:gd name="T2" fmla="*/ 0 w 3480"/>
                  <a:gd name="T3" fmla="*/ 880 h 880"/>
                  <a:gd name="T4" fmla="*/ 3480 w 3480"/>
                  <a:gd name="T5" fmla="*/ 880 h 880"/>
                  <a:gd name="T6" fmla="*/ 2740 w 3480"/>
                  <a:gd name="T7" fmla="*/ 0 h 880"/>
                  <a:gd name="T8" fmla="*/ 720 w 3480"/>
                  <a:gd name="T9" fmla="*/ 20 h 880"/>
                  <a:gd name="T10" fmla="*/ 0 60000 65536"/>
                  <a:gd name="T11" fmla="*/ 0 60000 65536"/>
                  <a:gd name="T12" fmla="*/ 0 60000 65536"/>
                  <a:gd name="T13" fmla="*/ 0 60000 65536"/>
                  <a:gd name="T14" fmla="*/ 0 60000 65536"/>
                  <a:gd name="T15" fmla="*/ 0 w 3480"/>
                  <a:gd name="T16" fmla="*/ 0 h 880"/>
                  <a:gd name="T17" fmla="*/ 3480 w 3480"/>
                  <a:gd name="T18" fmla="*/ 880 h 880"/>
                </a:gdLst>
                <a:ahLst/>
                <a:cxnLst>
                  <a:cxn ang="T10">
                    <a:pos x="T0" y="T1"/>
                  </a:cxn>
                  <a:cxn ang="T11">
                    <a:pos x="T2" y="T3"/>
                  </a:cxn>
                  <a:cxn ang="T12">
                    <a:pos x="T4" y="T5"/>
                  </a:cxn>
                  <a:cxn ang="T13">
                    <a:pos x="T6" y="T7"/>
                  </a:cxn>
                  <a:cxn ang="T14">
                    <a:pos x="T8" y="T9"/>
                  </a:cxn>
                </a:cxnLst>
                <a:rect l="T15" t="T16" r="T17" b="T18"/>
                <a:pathLst>
                  <a:path w="3480" h="880">
                    <a:moveTo>
                      <a:pt x="720" y="20"/>
                    </a:moveTo>
                    <a:lnTo>
                      <a:pt x="0" y="880"/>
                    </a:lnTo>
                    <a:lnTo>
                      <a:pt x="3480" y="880"/>
                    </a:lnTo>
                    <a:lnTo>
                      <a:pt x="2740" y="0"/>
                    </a:lnTo>
                    <a:lnTo>
                      <a:pt x="720" y="20"/>
                    </a:lnTo>
                    <a:close/>
                  </a:path>
                </a:pathLst>
              </a:custGeom>
              <a:solidFill>
                <a:srgbClr val="FFFFFF"/>
              </a:solidFill>
              <a:ln w="9525">
                <a:round/>
                <a:headEnd/>
                <a:tailEnd/>
              </a:ln>
              <a:scene3d>
                <a:camera prst="legacyObliqueTopLeft"/>
                <a:lightRig rig="legacyFlat3" dir="t"/>
              </a:scene3d>
              <a:sp3d extrusionH="163500" prstMaterial="legacyMatte">
                <a:bevelT w="13500" h="13500" prst="angle"/>
                <a:bevelB w="13500" h="13500" prst="angle"/>
                <a:extrusionClr>
                  <a:srgbClr val="FFFFFF"/>
                </a:extrusionClr>
              </a:sp3d>
            </p:spPr>
            <p:txBody>
              <a:bodyPr>
                <a:flatTx/>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8" name="Text Box 4">
                <a:extLst>
                  <a:ext uri="{FF2B5EF4-FFF2-40B4-BE49-F238E27FC236}">
                    <a16:creationId xmlns:a16="http://schemas.microsoft.com/office/drawing/2014/main" id="{6FAECEAA-D5F7-B84B-9B89-50DEAEC3F103}"/>
                  </a:ext>
                </a:extLst>
              </p:cNvPr>
              <p:cNvSpPr txBox="1">
                <a:spLocks noChangeArrowheads="1"/>
              </p:cNvSpPr>
              <p:nvPr/>
            </p:nvSpPr>
            <p:spPr bwMode="auto">
              <a:xfrm>
                <a:off x="4560" y="3540"/>
                <a:ext cx="2600" cy="64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pPr>
                <a:r>
                  <a:rPr kumimoji="1" lang="zh-CN" altLang="en-US" b="1" dirty="0">
                    <a:solidFill>
                      <a:prstClr val="black"/>
                    </a:solidFill>
                    <a:latin typeface="微软雅黑" panose="020B0503020204020204" pitchFamily="34" charset="-122"/>
                    <a:ea typeface="微软雅黑" panose="020B0503020204020204" pitchFamily="34" charset="-122"/>
                  </a:rPr>
                  <a:t>我希望看到</a:t>
                </a:r>
              </a:p>
              <a:p>
                <a:pPr algn="ctr" eaLnBrk="1" fontAlgn="base" hangingPunct="1">
                  <a:spcBef>
                    <a:spcPct val="0"/>
                  </a:spcBef>
                  <a:spcAft>
                    <a:spcPct val="0"/>
                  </a:spcAft>
                </a:pPr>
                <a:r>
                  <a:rPr kumimoji="1" lang="zh-CN" altLang="en-US" b="1" dirty="0">
                    <a:solidFill>
                      <a:prstClr val="black"/>
                    </a:solidFill>
                    <a:latin typeface="微软雅黑" panose="020B0503020204020204" pitchFamily="34" charset="-122"/>
                    <a:ea typeface="微软雅黑" panose="020B0503020204020204" pitchFamily="34" charset="-122"/>
                  </a:rPr>
                  <a:t>我们事业部利润的显著增长</a:t>
                </a:r>
              </a:p>
              <a:p>
                <a:pPr algn="just" eaLnBrk="1" fontAlgn="base" hangingPunct="1">
                  <a:spcBef>
                    <a:spcPct val="0"/>
                  </a:spcBef>
                  <a:spcAft>
                    <a:spcPct val="0"/>
                  </a:spcAft>
                </a:pPr>
                <a:endParaRPr kumimoji="1" lang="en-US" altLang="zh-CN" b="1" dirty="0">
                  <a:solidFill>
                    <a:prstClr val="black"/>
                  </a:solidFill>
                  <a:latin typeface="微软雅黑" panose="020B0503020204020204" pitchFamily="34" charset="-122"/>
                  <a:ea typeface="微软雅黑" panose="020B0503020204020204" pitchFamily="34" charset="-122"/>
                </a:endParaRPr>
              </a:p>
            </p:txBody>
          </p:sp>
        </p:grpSp>
        <p:grpSp>
          <p:nvGrpSpPr>
            <p:cNvPr id="9" name="Group 5">
              <a:extLst>
                <a:ext uri="{FF2B5EF4-FFF2-40B4-BE49-F238E27FC236}">
                  <a16:creationId xmlns:a16="http://schemas.microsoft.com/office/drawing/2014/main" id="{0A563E9F-BF6D-8F42-A254-337EBEC47E1E}"/>
                </a:ext>
              </a:extLst>
            </p:cNvPr>
            <p:cNvGrpSpPr>
              <a:grpSpLocks/>
            </p:cNvGrpSpPr>
            <p:nvPr/>
          </p:nvGrpSpPr>
          <p:grpSpPr bwMode="auto">
            <a:xfrm>
              <a:off x="3657352" y="2042443"/>
              <a:ext cx="2181225" cy="1073150"/>
              <a:chOff x="4780" y="1620"/>
              <a:chExt cx="1980" cy="1160"/>
            </a:xfrm>
          </p:grpSpPr>
          <p:sp>
            <p:nvSpPr>
              <p:cNvPr id="10" name="AutoShape 6">
                <a:extLst>
                  <a:ext uri="{FF2B5EF4-FFF2-40B4-BE49-F238E27FC236}">
                    <a16:creationId xmlns:a16="http://schemas.microsoft.com/office/drawing/2014/main" id="{52F722AD-247A-0345-B5E8-102B5E852224}"/>
                  </a:ext>
                </a:extLst>
              </p:cNvPr>
              <p:cNvSpPr>
                <a:spLocks noChangeArrowheads="1"/>
              </p:cNvSpPr>
              <p:nvPr/>
            </p:nvSpPr>
            <p:spPr bwMode="auto">
              <a:xfrm>
                <a:off x="4780" y="1620"/>
                <a:ext cx="1980" cy="1140"/>
              </a:xfrm>
              <a:prstGeom prst="triangle">
                <a:avLst>
                  <a:gd name="adj" fmla="val 50000"/>
                </a:avLst>
              </a:prstGeom>
              <a:solidFill>
                <a:srgbClr val="FFFFFF"/>
              </a:solidFill>
              <a:ln w="9525">
                <a:miter lim="800000"/>
                <a:headEnd/>
                <a:tailEnd/>
              </a:ln>
              <a:scene3d>
                <a:camera prst="legacyObliqueTopLeft"/>
                <a:lightRig rig="legacyFlat3" dir="t"/>
              </a:scene3d>
              <a:sp3d extrusionH="163500" prstMaterial="legacyMatte">
                <a:bevelT w="13500" h="13500" prst="angle"/>
                <a:bevelB w="13500" h="13500" prst="angle"/>
                <a:extrusionClr>
                  <a:srgbClr val="FFFFFF"/>
                </a:extrusionClr>
              </a:sp3d>
            </p:spPr>
            <p:txBody>
              <a:bodyPr lIns="0" tIns="0" rIns="0" bIns="0">
                <a:flatTx/>
              </a:bodyPr>
              <a:lstStyle/>
              <a:p>
                <a:pPr algn="just" fontAlgn="base">
                  <a:spcBef>
                    <a:spcPct val="0"/>
                  </a:spcBef>
                  <a:spcAft>
                    <a:spcPct val="0"/>
                  </a:spcAft>
                </a:pPr>
                <a:endParaRPr kumimoji="1" lang="zh-CN" altLang="zh-CN">
                  <a:solidFill>
                    <a:srgbClr val="FF6600"/>
                  </a:solidFill>
                  <a:latin typeface="微软雅黑" panose="020B0503020204020204" pitchFamily="34" charset="-122"/>
                  <a:ea typeface="微软雅黑" panose="020B0503020204020204" pitchFamily="34" charset="-122"/>
                </a:endParaRPr>
              </a:p>
            </p:txBody>
          </p:sp>
          <p:sp>
            <p:nvSpPr>
              <p:cNvPr id="11" name="Text Box 7">
                <a:extLst>
                  <a:ext uri="{FF2B5EF4-FFF2-40B4-BE49-F238E27FC236}">
                    <a16:creationId xmlns:a16="http://schemas.microsoft.com/office/drawing/2014/main" id="{1201D6A9-0B59-824D-B2A3-80B6A1015678}"/>
                  </a:ext>
                </a:extLst>
              </p:cNvPr>
              <p:cNvSpPr txBox="1">
                <a:spLocks noChangeArrowheads="1"/>
              </p:cNvSpPr>
              <p:nvPr/>
            </p:nvSpPr>
            <p:spPr bwMode="auto">
              <a:xfrm>
                <a:off x="4960" y="1860"/>
                <a:ext cx="1600" cy="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pPr>
                <a:r>
                  <a:rPr kumimoji="1" lang="zh-CN" altLang="en-US" b="1">
                    <a:solidFill>
                      <a:prstClr val="black"/>
                    </a:solidFill>
                    <a:latin typeface="微软雅黑" panose="020B0503020204020204" pitchFamily="34" charset="-122"/>
                    <a:ea typeface="微软雅黑" panose="020B0503020204020204" pitchFamily="34" charset="-122"/>
                  </a:rPr>
                  <a:t>我们</a:t>
                </a:r>
              </a:p>
              <a:p>
                <a:pPr algn="ctr" eaLnBrk="1" fontAlgn="base" hangingPunct="1">
                  <a:spcBef>
                    <a:spcPct val="0"/>
                  </a:spcBef>
                  <a:spcAft>
                    <a:spcPct val="0"/>
                  </a:spcAft>
                </a:pPr>
                <a:r>
                  <a:rPr kumimoji="1" lang="zh-CN" altLang="en-US" b="1">
                    <a:solidFill>
                      <a:prstClr val="black"/>
                    </a:solidFill>
                    <a:latin typeface="微软雅黑" panose="020B0503020204020204" pitchFamily="34" charset="-122"/>
                    <a:ea typeface="微软雅黑" panose="020B0503020204020204" pitchFamily="34" charset="-122"/>
                  </a:rPr>
                  <a:t>需要改进</a:t>
                </a:r>
              </a:p>
              <a:p>
                <a:pPr algn="ctr" eaLnBrk="1" fontAlgn="base" hangingPunct="1">
                  <a:spcBef>
                    <a:spcPct val="0"/>
                  </a:spcBef>
                  <a:spcAft>
                    <a:spcPct val="0"/>
                  </a:spcAft>
                </a:pPr>
                <a:r>
                  <a:rPr kumimoji="1" lang="zh-CN" altLang="en-US" b="1">
                    <a:solidFill>
                      <a:prstClr val="black"/>
                    </a:solidFill>
                    <a:latin typeface="微软雅黑" panose="020B0503020204020204" pitchFamily="34" charset="-122"/>
                    <a:ea typeface="微软雅黑" panose="020B0503020204020204" pitchFamily="34" charset="-122"/>
                  </a:rPr>
                  <a:t>公司绩效</a:t>
                </a:r>
              </a:p>
            </p:txBody>
          </p:sp>
        </p:grpSp>
        <p:grpSp>
          <p:nvGrpSpPr>
            <p:cNvPr id="12" name="Group 8">
              <a:extLst>
                <a:ext uri="{FF2B5EF4-FFF2-40B4-BE49-F238E27FC236}">
                  <a16:creationId xmlns:a16="http://schemas.microsoft.com/office/drawing/2014/main" id="{E467376B-127B-F640-AA51-00DF79672BE6}"/>
                </a:ext>
              </a:extLst>
            </p:cNvPr>
            <p:cNvGrpSpPr>
              <a:grpSpLocks/>
            </p:cNvGrpSpPr>
            <p:nvPr/>
          </p:nvGrpSpPr>
          <p:grpSpPr bwMode="auto">
            <a:xfrm>
              <a:off x="1639639" y="4376068"/>
              <a:ext cx="6216650" cy="665162"/>
              <a:chOff x="3500" y="4700"/>
              <a:chExt cx="4720" cy="720"/>
            </a:xfrm>
          </p:grpSpPr>
          <p:sp>
            <p:nvSpPr>
              <p:cNvPr id="13" name="Freeform 9">
                <a:extLst>
                  <a:ext uri="{FF2B5EF4-FFF2-40B4-BE49-F238E27FC236}">
                    <a16:creationId xmlns:a16="http://schemas.microsoft.com/office/drawing/2014/main" id="{41887645-6AB8-834D-82C0-F38CE91822AF}"/>
                  </a:ext>
                </a:extLst>
              </p:cNvPr>
              <p:cNvSpPr>
                <a:spLocks/>
              </p:cNvSpPr>
              <p:nvPr/>
            </p:nvSpPr>
            <p:spPr bwMode="auto">
              <a:xfrm>
                <a:off x="3500" y="4700"/>
                <a:ext cx="4720" cy="720"/>
              </a:xfrm>
              <a:custGeom>
                <a:avLst/>
                <a:gdLst>
                  <a:gd name="T0" fmla="*/ 600 w 4720"/>
                  <a:gd name="T1" fmla="*/ 0 h 720"/>
                  <a:gd name="T2" fmla="*/ 4100 w 4720"/>
                  <a:gd name="T3" fmla="*/ 0 h 720"/>
                  <a:gd name="T4" fmla="*/ 4720 w 4720"/>
                  <a:gd name="T5" fmla="*/ 720 h 720"/>
                  <a:gd name="T6" fmla="*/ 0 w 4720"/>
                  <a:gd name="T7" fmla="*/ 720 h 720"/>
                  <a:gd name="T8" fmla="*/ 600 w 4720"/>
                  <a:gd name="T9" fmla="*/ 0 h 720"/>
                  <a:gd name="T10" fmla="*/ 0 60000 65536"/>
                  <a:gd name="T11" fmla="*/ 0 60000 65536"/>
                  <a:gd name="T12" fmla="*/ 0 60000 65536"/>
                  <a:gd name="T13" fmla="*/ 0 60000 65536"/>
                  <a:gd name="T14" fmla="*/ 0 60000 65536"/>
                  <a:gd name="T15" fmla="*/ 0 w 4720"/>
                  <a:gd name="T16" fmla="*/ 0 h 720"/>
                  <a:gd name="T17" fmla="*/ 4720 w 4720"/>
                  <a:gd name="T18" fmla="*/ 720 h 720"/>
                </a:gdLst>
                <a:ahLst/>
                <a:cxnLst>
                  <a:cxn ang="T10">
                    <a:pos x="T0" y="T1"/>
                  </a:cxn>
                  <a:cxn ang="T11">
                    <a:pos x="T2" y="T3"/>
                  </a:cxn>
                  <a:cxn ang="T12">
                    <a:pos x="T4" y="T5"/>
                  </a:cxn>
                  <a:cxn ang="T13">
                    <a:pos x="T6" y="T7"/>
                  </a:cxn>
                  <a:cxn ang="T14">
                    <a:pos x="T8" y="T9"/>
                  </a:cxn>
                </a:cxnLst>
                <a:rect l="T15" t="T16" r="T17" b="T18"/>
                <a:pathLst>
                  <a:path w="4720" h="720">
                    <a:moveTo>
                      <a:pt x="600" y="0"/>
                    </a:moveTo>
                    <a:lnTo>
                      <a:pt x="4100" y="0"/>
                    </a:lnTo>
                    <a:lnTo>
                      <a:pt x="4720" y="720"/>
                    </a:lnTo>
                    <a:lnTo>
                      <a:pt x="0" y="720"/>
                    </a:lnTo>
                    <a:lnTo>
                      <a:pt x="600" y="0"/>
                    </a:lnTo>
                    <a:close/>
                  </a:path>
                </a:pathLst>
              </a:custGeom>
              <a:solidFill>
                <a:srgbClr val="FFFFFF"/>
              </a:solidFill>
              <a:ln w="9525">
                <a:round/>
                <a:headEnd/>
                <a:tailEnd/>
              </a:ln>
              <a:scene3d>
                <a:camera prst="legacyObliqueTopLeft"/>
                <a:lightRig rig="legacyFlat3" dir="t"/>
              </a:scene3d>
              <a:sp3d extrusionH="163500" prstMaterial="legacyMatte">
                <a:bevelT w="13500" h="13500" prst="angle"/>
                <a:bevelB w="13500" h="13500" prst="angle"/>
                <a:extrusionClr>
                  <a:srgbClr val="FFFFFF"/>
                </a:extrusionClr>
              </a:sp3d>
            </p:spPr>
            <p:txBody>
              <a:bodyPr>
                <a:flatTx/>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4" name="Text Box 10">
                <a:extLst>
                  <a:ext uri="{FF2B5EF4-FFF2-40B4-BE49-F238E27FC236}">
                    <a16:creationId xmlns:a16="http://schemas.microsoft.com/office/drawing/2014/main" id="{5398D6FD-58DE-724A-8888-DD6512CE89C0}"/>
                  </a:ext>
                </a:extLst>
              </p:cNvPr>
              <p:cNvSpPr txBox="1">
                <a:spLocks noChangeArrowheads="1"/>
              </p:cNvSpPr>
              <p:nvPr/>
            </p:nvSpPr>
            <p:spPr bwMode="auto">
              <a:xfrm>
                <a:off x="4600" y="4920"/>
                <a:ext cx="2600" cy="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pPr>
                <a:r>
                  <a:rPr kumimoji="1" lang="zh-CN" altLang="en-US" b="1">
                    <a:solidFill>
                      <a:prstClr val="black"/>
                    </a:solidFill>
                    <a:latin typeface="微软雅黑" panose="020B0503020204020204" pitchFamily="34" charset="-122"/>
                    <a:ea typeface="微软雅黑" panose="020B0503020204020204" pitchFamily="34" charset="-122"/>
                  </a:rPr>
                  <a:t>增加利润，不管用什么方法</a:t>
                </a:r>
              </a:p>
              <a:p>
                <a:pPr algn="just" eaLnBrk="1" fontAlgn="base" hangingPunct="1">
                  <a:spcBef>
                    <a:spcPct val="0"/>
                  </a:spcBef>
                  <a:spcAft>
                    <a:spcPct val="0"/>
                  </a:spcAft>
                </a:pPr>
                <a:endParaRPr kumimoji="1" lang="en-US" altLang="zh-CN">
                  <a:solidFill>
                    <a:srgbClr val="FF6600"/>
                  </a:solidFill>
                  <a:latin typeface="微软雅黑" panose="020B0503020204020204" pitchFamily="34" charset="-122"/>
                  <a:ea typeface="微软雅黑" panose="020B0503020204020204" pitchFamily="34" charset="-122"/>
                </a:endParaRPr>
              </a:p>
            </p:txBody>
          </p:sp>
        </p:grpSp>
        <p:grpSp>
          <p:nvGrpSpPr>
            <p:cNvPr id="15" name="Group 11">
              <a:extLst>
                <a:ext uri="{FF2B5EF4-FFF2-40B4-BE49-F238E27FC236}">
                  <a16:creationId xmlns:a16="http://schemas.microsoft.com/office/drawing/2014/main" id="{B1E96EB5-7390-CD43-8678-B87B26691393}"/>
                </a:ext>
              </a:extLst>
            </p:cNvPr>
            <p:cNvGrpSpPr>
              <a:grpSpLocks/>
            </p:cNvGrpSpPr>
            <p:nvPr/>
          </p:nvGrpSpPr>
          <p:grpSpPr bwMode="auto">
            <a:xfrm>
              <a:off x="747464" y="5301580"/>
              <a:ext cx="8001000" cy="647700"/>
              <a:chOff x="2620" y="5140"/>
              <a:chExt cx="6460" cy="700"/>
            </a:xfrm>
          </p:grpSpPr>
          <p:sp>
            <p:nvSpPr>
              <p:cNvPr id="16" name="Freeform 12">
                <a:extLst>
                  <a:ext uri="{FF2B5EF4-FFF2-40B4-BE49-F238E27FC236}">
                    <a16:creationId xmlns:a16="http://schemas.microsoft.com/office/drawing/2014/main" id="{2FB8F519-C6CC-1E4C-8396-2AFDB06AD563}"/>
                  </a:ext>
                </a:extLst>
              </p:cNvPr>
              <p:cNvSpPr>
                <a:spLocks/>
              </p:cNvSpPr>
              <p:nvPr/>
            </p:nvSpPr>
            <p:spPr bwMode="auto">
              <a:xfrm>
                <a:off x="2620" y="5140"/>
                <a:ext cx="6460" cy="700"/>
              </a:xfrm>
              <a:custGeom>
                <a:avLst/>
                <a:gdLst>
                  <a:gd name="T0" fmla="*/ 677 w 6220"/>
                  <a:gd name="T1" fmla="*/ 0 h 700"/>
                  <a:gd name="T2" fmla="*/ 7079 w 6220"/>
                  <a:gd name="T3" fmla="*/ 0 h 700"/>
                  <a:gd name="T4" fmla="*/ 7806 w 6220"/>
                  <a:gd name="T5" fmla="*/ 680 h 700"/>
                  <a:gd name="T6" fmla="*/ 0 w 6220"/>
                  <a:gd name="T7" fmla="*/ 700 h 700"/>
                  <a:gd name="T8" fmla="*/ 677 w 6220"/>
                  <a:gd name="T9" fmla="*/ 0 h 700"/>
                  <a:gd name="T10" fmla="*/ 0 60000 65536"/>
                  <a:gd name="T11" fmla="*/ 0 60000 65536"/>
                  <a:gd name="T12" fmla="*/ 0 60000 65536"/>
                  <a:gd name="T13" fmla="*/ 0 60000 65536"/>
                  <a:gd name="T14" fmla="*/ 0 60000 65536"/>
                  <a:gd name="T15" fmla="*/ 0 w 6220"/>
                  <a:gd name="T16" fmla="*/ 0 h 700"/>
                  <a:gd name="T17" fmla="*/ 6220 w 6220"/>
                  <a:gd name="T18" fmla="*/ 700 h 700"/>
                </a:gdLst>
                <a:ahLst/>
                <a:cxnLst>
                  <a:cxn ang="T10">
                    <a:pos x="T0" y="T1"/>
                  </a:cxn>
                  <a:cxn ang="T11">
                    <a:pos x="T2" y="T3"/>
                  </a:cxn>
                  <a:cxn ang="T12">
                    <a:pos x="T4" y="T5"/>
                  </a:cxn>
                  <a:cxn ang="T13">
                    <a:pos x="T6" y="T7"/>
                  </a:cxn>
                  <a:cxn ang="T14">
                    <a:pos x="T8" y="T9"/>
                  </a:cxn>
                </a:cxnLst>
                <a:rect l="T15" t="T16" r="T17" b="T18"/>
                <a:pathLst>
                  <a:path w="6220" h="700">
                    <a:moveTo>
                      <a:pt x="540" y="0"/>
                    </a:moveTo>
                    <a:lnTo>
                      <a:pt x="5640" y="0"/>
                    </a:lnTo>
                    <a:lnTo>
                      <a:pt x="6220" y="680"/>
                    </a:lnTo>
                    <a:lnTo>
                      <a:pt x="0" y="700"/>
                    </a:lnTo>
                    <a:lnTo>
                      <a:pt x="540" y="0"/>
                    </a:lnTo>
                    <a:close/>
                  </a:path>
                </a:pathLst>
              </a:custGeom>
              <a:solidFill>
                <a:srgbClr val="FFFFFF"/>
              </a:solidFill>
              <a:ln w="9525">
                <a:round/>
                <a:headEnd/>
                <a:tailEnd/>
              </a:ln>
              <a:scene3d>
                <a:camera prst="legacyObliqueTopLeft"/>
                <a:lightRig rig="legacyFlat3" dir="t"/>
              </a:scene3d>
              <a:sp3d extrusionH="163500" prstMaterial="legacyMatte">
                <a:bevelT w="13500" h="13500" prst="angle"/>
                <a:bevelB w="13500" h="13500" prst="angle"/>
                <a:extrusionClr>
                  <a:srgbClr val="FFFFFF"/>
                </a:extrusionClr>
              </a:sp3d>
            </p:spPr>
            <p:txBody>
              <a:bodyPr>
                <a:flatTx/>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7" name="Text Box 13">
                <a:extLst>
                  <a:ext uri="{FF2B5EF4-FFF2-40B4-BE49-F238E27FC236}">
                    <a16:creationId xmlns:a16="http://schemas.microsoft.com/office/drawing/2014/main" id="{126EA279-9E3A-814B-B464-B95513D49CD3}"/>
                  </a:ext>
                </a:extLst>
              </p:cNvPr>
              <p:cNvSpPr txBox="1">
                <a:spLocks noChangeArrowheads="1"/>
              </p:cNvSpPr>
              <p:nvPr/>
            </p:nvSpPr>
            <p:spPr bwMode="auto">
              <a:xfrm>
                <a:off x="4550" y="5300"/>
                <a:ext cx="2600" cy="3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0"/>
                  </a:spcBef>
                  <a:spcAft>
                    <a:spcPct val="0"/>
                  </a:spcAft>
                </a:pPr>
                <a:r>
                  <a:rPr kumimoji="1" lang="zh-CN" altLang="en-US" b="1">
                    <a:solidFill>
                      <a:prstClr val="black"/>
                    </a:solidFill>
                    <a:latin typeface="微软雅黑" panose="020B0503020204020204" pitchFamily="34" charset="-122"/>
                    <a:ea typeface="微软雅黑" panose="020B0503020204020204" pitchFamily="34" charset="-122"/>
                  </a:rPr>
                  <a:t>不必担心质量，只管快干</a:t>
                </a:r>
              </a:p>
              <a:p>
                <a:pPr algn="just" eaLnBrk="1" fontAlgn="base" hangingPunct="1">
                  <a:spcBef>
                    <a:spcPct val="0"/>
                  </a:spcBef>
                  <a:spcAft>
                    <a:spcPct val="0"/>
                  </a:spcAft>
                </a:pPr>
                <a:endParaRPr kumimoji="1" lang="en-US" altLang="zh-CN">
                  <a:solidFill>
                    <a:srgbClr val="FF6600"/>
                  </a:solidFill>
                  <a:latin typeface="微软雅黑" panose="020B0503020204020204" pitchFamily="34" charset="-122"/>
                  <a:ea typeface="微软雅黑" panose="020B0503020204020204" pitchFamily="34" charset="-122"/>
                </a:endParaRPr>
              </a:p>
            </p:txBody>
          </p:sp>
        </p:grpSp>
        <p:sp>
          <p:nvSpPr>
            <p:cNvPr id="18" name="Line 14">
              <a:extLst>
                <a:ext uri="{FF2B5EF4-FFF2-40B4-BE49-F238E27FC236}">
                  <a16:creationId xmlns:a16="http://schemas.microsoft.com/office/drawing/2014/main" id="{FD75EE95-0247-5E40-ADF2-AF4A7F5D3C7D}"/>
                </a:ext>
              </a:extLst>
            </p:cNvPr>
            <p:cNvSpPr>
              <a:spLocks noChangeShapeType="1"/>
            </p:cNvSpPr>
            <p:nvPr/>
          </p:nvSpPr>
          <p:spPr bwMode="auto">
            <a:xfrm>
              <a:off x="4747964" y="3098130"/>
              <a:ext cx="0" cy="184150"/>
            </a:xfrm>
            <a:prstGeom prst="line">
              <a:avLst/>
            </a:prstGeom>
            <a:noFill/>
            <a:ln w="38100">
              <a:solidFill>
                <a:schemeClr val="folHlink"/>
              </a:solidFill>
              <a:round/>
              <a:headEnd/>
              <a:tailEnd type="triangle" w="med" len="me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9" name="Line 15">
              <a:extLst>
                <a:ext uri="{FF2B5EF4-FFF2-40B4-BE49-F238E27FC236}">
                  <a16:creationId xmlns:a16="http://schemas.microsoft.com/office/drawing/2014/main" id="{5E3C4266-BC07-4646-A1B5-64985CC2182F}"/>
                </a:ext>
              </a:extLst>
            </p:cNvPr>
            <p:cNvSpPr>
              <a:spLocks noChangeShapeType="1"/>
            </p:cNvSpPr>
            <p:nvPr/>
          </p:nvSpPr>
          <p:spPr bwMode="auto">
            <a:xfrm>
              <a:off x="4747964" y="4153818"/>
              <a:ext cx="0" cy="184150"/>
            </a:xfrm>
            <a:prstGeom prst="line">
              <a:avLst/>
            </a:prstGeom>
            <a:noFill/>
            <a:ln w="38100">
              <a:solidFill>
                <a:schemeClr val="folHlink"/>
              </a:solidFill>
              <a:round/>
              <a:headEnd/>
              <a:tailEnd type="triangle" w="med" len="me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0" name="Line 16">
              <a:extLst>
                <a:ext uri="{FF2B5EF4-FFF2-40B4-BE49-F238E27FC236}">
                  <a16:creationId xmlns:a16="http://schemas.microsoft.com/office/drawing/2014/main" id="{D92FDE6B-DCEF-8042-9BDC-B9B0C399D031}"/>
                </a:ext>
              </a:extLst>
            </p:cNvPr>
            <p:cNvSpPr>
              <a:spLocks noChangeShapeType="1"/>
            </p:cNvSpPr>
            <p:nvPr/>
          </p:nvSpPr>
          <p:spPr bwMode="auto">
            <a:xfrm>
              <a:off x="4747964" y="5060280"/>
              <a:ext cx="0" cy="185738"/>
            </a:xfrm>
            <a:prstGeom prst="line">
              <a:avLst/>
            </a:prstGeom>
            <a:noFill/>
            <a:ln w="38100">
              <a:solidFill>
                <a:schemeClr val="folHlink"/>
              </a:solidFill>
              <a:round/>
              <a:headEnd/>
              <a:tailEnd type="triangle" w="med" len="me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714349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目标的制定过程</a:t>
            </a:r>
          </a:p>
        </p:txBody>
      </p:sp>
      <p:grpSp>
        <p:nvGrpSpPr>
          <p:cNvPr id="3" name="组合 2">
            <a:extLst>
              <a:ext uri="{FF2B5EF4-FFF2-40B4-BE49-F238E27FC236}">
                <a16:creationId xmlns:a16="http://schemas.microsoft.com/office/drawing/2014/main" id="{093D9C8E-0C01-E744-BD2E-252561003959}"/>
              </a:ext>
            </a:extLst>
          </p:cNvPr>
          <p:cNvGrpSpPr/>
          <p:nvPr/>
        </p:nvGrpSpPr>
        <p:grpSpPr>
          <a:xfrm>
            <a:off x="2247624" y="2405743"/>
            <a:ext cx="7674980" cy="3839287"/>
            <a:chOff x="2248903" y="2394857"/>
            <a:chExt cx="7674980" cy="3839287"/>
          </a:xfrm>
        </p:grpSpPr>
        <p:grpSp>
          <p:nvGrpSpPr>
            <p:cNvPr id="4" name="Group 22">
              <a:extLst>
                <a:ext uri="{FF2B5EF4-FFF2-40B4-BE49-F238E27FC236}">
                  <a16:creationId xmlns:a16="http://schemas.microsoft.com/office/drawing/2014/main" id="{7307842A-5F04-2548-8147-228FB1E3D0F6}"/>
                </a:ext>
              </a:extLst>
            </p:cNvPr>
            <p:cNvGrpSpPr>
              <a:grpSpLocks/>
            </p:cNvGrpSpPr>
            <p:nvPr/>
          </p:nvGrpSpPr>
          <p:grpSpPr bwMode="auto">
            <a:xfrm>
              <a:off x="2268117" y="2394857"/>
              <a:ext cx="7655766" cy="3839287"/>
              <a:chOff x="1054" y="1570"/>
              <a:chExt cx="3586" cy="1728"/>
            </a:xfrm>
          </p:grpSpPr>
          <p:sp>
            <p:nvSpPr>
              <p:cNvPr id="7" name="Text Box 6">
                <a:extLst>
                  <a:ext uri="{FF2B5EF4-FFF2-40B4-BE49-F238E27FC236}">
                    <a16:creationId xmlns:a16="http://schemas.microsoft.com/office/drawing/2014/main" id="{E56F9B21-5F7F-224D-B86A-E4AC07D40966}"/>
                  </a:ext>
                </a:extLst>
              </p:cNvPr>
              <p:cNvSpPr txBox="1">
                <a:spLocks noChangeArrowheads="1"/>
              </p:cNvSpPr>
              <p:nvPr/>
            </p:nvSpPr>
            <p:spPr bwMode="auto">
              <a:xfrm>
                <a:off x="1257" y="1570"/>
                <a:ext cx="307" cy="1358"/>
              </a:xfrm>
              <a:prstGeom prst="rect">
                <a:avLst/>
              </a:prstGeom>
              <a:ln w="38100">
                <a:solidFill>
                  <a:schemeClr val="accent2">
                    <a:lumMod val="75000"/>
                  </a:schemeClr>
                </a:solidFill>
                <a:headEnd/>
                <a:tailEnd/>
              </a:ln>
            </p:spPr>
            <p:style>
              <a:lnRef idx="2">
                <a:schemeClr val="accent1"/>
              </a:lnRef>
              <a:fillRef idx="1">
                <a:schemeClr val="lt1"/>
              </a:fillRef>
              <a:effectRef idx="0">
                <a:schemeClr val="accent1"/>
              </a:effectRef>
              <a:fontRef idx="minor">
                <a:schemeClr val="dk1"/>
              </a:fontRef>
            </p:style>
            <p:txBody>
              <a:bodyPr vert="eaVert" lIns="36000" rIns="36000"/>
              <a:lstStyle/>
              <a:p>
                <a:pPr eaLnBrk="0" hangingPunct="0">
                  <a:defRPr/>
                </a:pPr>
                <a:r>
                  <a:rPr lang="zh-CN" altLang="en-US" sz="2000" b="1" dirty="0">
                    <a:solidFill>
                      <a:prstClr val="black"/>
                    </a:solidFill>
                    <a:latin typeface="微软雅黑" pitchFamily="34" charset="-122"/>
                    <a:ea typeface="微软雅黑" pitchFamily="34" charset="-122"/>
                  </a:rPr>
                  <a:t>内外部环境分析</a:t>
                </a:r>
              </a:p>
            </p:txBody>
          </p:sp>
          <p:sp>
            <p:nvSpPr>
              <p:cNvPr id="8" name="Text Box 7">
                <a:extLst>
                  <a:ext uri="{FF2B5EF4-FFF2-40B4-BE49-F238E27FC236}">
                    <a16:creationId xmlns:a16="http://schemas.microsoft.com/office/drawing/2014/main" id="{1F6DD409-6F56-1941-9A71-C478D8848B33}"/>
                  </a:ext>
                </a:extLst>
              </p:cNvPr>
              <p:cNvSpPr txBox="1">
                <a:spLocks noChangeArrowheads="1"/>
              </p:cNvSpPr>
              <p:nvPr/>
            </p:nvSpPr>
            <p:spPr bwMode="auto">
              <a:xfrm>
                <a:off x="1969" y="1570"/>
                <a:ext cx="306" cy="1358"/>
              </a:xfrm>
              <a:prstGeom prst="rect">
                <a:avLst/>
              </a:prstGeom>
              <a:ln w="38100">
                <a:solidFill>
                  <a:schemeClr val="accent2">
                    <a:lumMod val="75000"/>
                  </a:schemeClr>
                </a:solidFill>
                <a:headEnd/>
                <a:tailEnd/>
              </a:ln>
            </p:spPr>
            <p:style>
              <a:lnRef idx="2">
                <a:schemeClr val="accent1"/>
              </a:lnRef>
              <a:fillRef idx="1">
                <a:schemeClr val="lt1"/>
              </a:fillRef>
              <a:effectRef idx="0">
                <a:schemeClr val="accent1"/>
              </a:effectRef>
              <a:fontRef idx="minor">
                <a:schemeClr val="dk1"/>
              </a:fontRef>
            </p:style>
            <p:txBody>
              <a:bodyPr vert="eaVert" lIns="36000" rIns="36000"/>
              <a:lstStyle/>
              <a:p>
                <a:pPr eaLnBrk="0" hangingPunct="0">
                  <a:defRPr/>
                </a:pPr>
                <a:r>
                  <a:rPr lang="zh-CN" altLang="en-US" sz="2000" b="1">
                    <a:solidFill>
                      <a:prstClr val="black"/>
                    </a:solidFill>
                    <a:latin typeface="微软雅黑" pitchFamily="34" charset="-122"/>
                    <a:ea typeface="微软雅黑" pitchFamily="34" charset="-122"/>
                  </a:rPr>
                  <a:t>拟订总体目标方案</a:t>
                </a:r>
              </a:p>
            </p:txBody>
          </p:sp>
          <p:sp>
            <p:nvSpPr>
              <p:cNvPr id="9" name="Text Box 8">
                <a:extLst>
                  <a:ext uri="{FF2B5EF4-FFF2-40B4-BE49-F238E27FC236}">
                    <a16:creationId xmlns:a16="http://schemas.microsoft.com/office/drawing/2014/main" id="{FC03EC7A-708E-4D43-843D-7A48A4DD8467}"/>
                  </a:ext>
                </a:extLst>
              </p:cNvPr>
              <p:cNvSpPr txBox="1">
                <a:spLocks noChangeArrowheads="1"/>
              </p:cNvSpPr>
              <p:nvPr/>
            </p:nvSpPr>
            <p:spPr bwMode="auto">
              <a:xfrm>
                <a:off x="2681" y="1570"/>
                <a:ext cx="307" cy="1358"/>
              </a:xfrm>
              <a:prstGeom prst="rect">
                <a:avLst/>
              </a:prstGeom>
              <a:ln w="38100">
                <a:solidFill>
                  <a:schemeClr val="accent2">
                    <a:lumMod val="75000"/>
                  </a:schemeClr>
                </a:solidFill>
                <a:headEnd/>
                <a:tailEnd/>
              </a:ln>
            </p:spPr>
            <p:style>
              <a:lnRef idx="2">
                <a:schemeClr val="accent1"/>
              </a:lnRef>
              <a:fillRef idx="1">
                <a:schemeClr val="lt1"/>
              </a:fillRef>
              <a:effectRef idx="0">
                <a:schemeClr val="accent1"/>
              </a:effectRef>
              <a:fontRef idx="minor">
                <a:schemeClr val="dk1"/>
              </a:fontRef>
            </p:style>
            <p:txBody>
              <a:bodyPr vert="eaVert" lIns="36000" rIns="36000"/>
              <a:lstStyle/>
              <a:p>
                <a:pPr eaLnBrk="0" hangingPunct="0">
                  <a:defRPr/>
                </a:pPr>
                <a:r>
                  <a:rPr lang="zh-CN" altLang="en-US" sz="2000" b="1">
                    <a:solidFill>
                      <a:prstClr val="black"/>
                    </a:solidFill>
                    <a:latin typeface="微软雅黑" pitchFamily="34" charset="-122"/>
                    <a:ea typeface="微软雅黑" pitchFamily="34" charset="-122"/>
                  </a:rPr>
                  <a:t>评价并选择方案</a:t>
                </a:r>
              </a:p>
            </p:txBody>
          </p:sp>
          <p:sp>
            <p:nvSpPr>
              <p:cNvPr id="10" name="Text Box 9">
                <a:extLst>
                  <a:ext uri="{FF2B5EF4-FFF2-40B4-BE49-F238E27FC236}">
                    <a16:creationId xmlns:a16="http://schemas.microsoft.com/office/drawing/2014/main" id="{694EFF91-7E6B-F34B-B648-5DE920AE1C7A}"/>
                  </a:ext>
                </a:extLst>
              </p:cNvPr>
              <p:cNvSpPr txBox="1">
                <a:spLocks noChangeArrowheads="1"/>
              </p:cNvSpPr>
              <p:nvPr/>
            </p:nvSpPr>
            <p:spPr bwMode="auto">
              <a:xfrm>
                <a:off x="3393" y="1570"/>
                <a:ext cx="306" cy="1358"/>
              </a:xfrm>
              <a:prstGeom prst="rect">
                <a:avLst/>
              </a:prstGeom>
              <a:ln w="38100">
                <a:solidFill>
                  <a:schemeClr val="accent2">
                    <a:lumMod val="75000"/>
                  </a:schemeClr>
                </a:solidFill>
                <a:headEnd/>
                <a:tailEnd/>
              </a:ln>
            </p:spPr>
            <p:style>
              <a:lnRef idx="2">
                <a:schemeClr val="accent1"/>
              </a:lnRef>
              <a:fillRef idx="1">
                <a:schemeClr val="lt1"/>
              </a:fillRef>
              <a:effectRef idx="0">
                <a:schemeClr val="accent1"/>
              </a:effectRef>
              <a:fontRef idx="minor">
                <a:schemeClr val="dk1"/>
              </a:fontRef>
            </p:style>
            <p:txBody>
              <a:bodyPr vert="eaVert" lIns="36000" rIns="36000"/>
              <a:lstStyle/>
              <a:p>
                <a:pPr eaLnBrk="0" hangingPunct="0">
                  <a:defRPr/>
                </a:pPr>
                <a:r>
                  <a:rPr lang="zh-CN" altLang="en-US" sz="2000" b="1">
                    <a:solidFill>
                      <a:prstClr val="black"/>
                    </a:solidFill>
                    <a:latin typeface="微软雅黑" pitchFamily="34" charset="-122"/>
                    <a:ea typeface="微软雅黑" pitchFamily="34" charset="-122"/>
                  </a:rPr>
                  <a:t>总体目标的具体化</a:t>
                </a:r>
              </a:p>
            </p:txBody>
          </p:sp>
          <p:sp>
            <p:nvSpPr>
              <p:cNvPr id="11" name="Text Box 10">
                <a:extLst>
                  <a:ext uri="{FF2B5EF4-FFF2-40B4-BE49-F238E27FC236}">
                    <a16:creationId xmlns:a16="http://schemas.microsoft.com/office/drawing/2014/main" id="{84E1D4C1-B67F-A147-9048-3D1DCD8AFF0A}"/>
                  </a:ext>
                </a:extLst>
              </p:cNvPr>
              <p:cNvSpPr txBox="1">
                <a:spLocks noChangeArrowheads="1"/>
              </p:cNvSpPr>
              <p:nvPr/>
            </p:nvSpPr>
            <p:spPr bwMode="auto">
              <a:xfrm>
                <a:off x="4105" y="1570"/>
                <a:ext cx="306" cy="1358"/>
              </a:xfrm>
              <a:prstGeom prst="rect">
                <a:avLst/>
              </a:prstGeom>
              <a:ln w="38100">
                <a:solidFill>
                  <a:schemeClr val="accent2">
                    <a:lumMod val="75000"/>
                  </a:schemeClr>
                </a:solidFill>
                <a:headEnd/>
                <a:tailEnd/>
              </a:ln>
            </p:spPr>
            <p:style>
              <a:lnRef idx="2">
                <a:schemeClr val="accent1"/>
              </a:lnRef>
              <a:fillRef idx="1">
                <a:schemeClr val="lt1"/>
              </a:fillRef>
              <a:effectRef idx="0">
                <a:schemeClr val="accent1"/>
              </a:effectRef>
              <a:fontRef idx="minor">
                <a:schemeClr val="dk1"/>
              </a:fontRef>
            </p:style>
            <p:txBody>
              <a:bodyPr vert="eaVert" lIns="36000" rIns="36000"/>
              <a:lstStyle/>
              <a:p>
                <a:pPr eaLnBrk="0" hangingPunct="0">
                  <a:defRPr/>
                </a:pPr>
                <a:r>
                  <a:rPr lang="zh-CN" altLang="en-US" sz="2000" b="1" dirty="0">
                    <a:solidFill>
                      <a:prstClr val="black"/>
                    </a:solidFill>
                    <a:latin typeface="微软雅黑" pitchFamily="34" charset="-122"/>
                    <a:ea typeface="微软雅黑" pitchFamily="34" charset="-122"/>
                  </a:rPr>
                  <a:t>目标体系的优化</a:t>
                </a:r>
              </a:p>
            </p:txBody>
          </p:sp>
          <p:sp>
            <p:nvSpPr>
              <p:cNvPr id="12" name="Line 12">
                <a:extLst>
                  <a:ext uri="{FF2B5EF4-FFF2-40B4-BE49-F238E27FC236}">
                    <a16:creationId xmlns:a16="http://schemas.microsoft.com/office/drawing/2014/main" id="{47D32340-0650-DA44-9FFA-83B98DBECF45}"/>
                  </a:ext>
                </a:extLst>
              </p:cNvPr>
              <p:cNvSpPr>
                <a:spLocks noChangeShapeType="1"/>
              </p:cNvSpPr>
              <p:nvPr/>
            </p:nvSpPr>
            <p:spPr bwMode="auto">
              <a:xfrm>
                <a:off x="1563" y="2188"/>
                <a:ext cx="406" cy="0"/>
              </a:xfrm>
              <a:prstGeom prst="line">
                <a:avLst/>
              </a:prstGeom>
              <a:ln w="38100">
                <a:solidFill>
                  <a:srgbClr val="FB5707"/>
                </a:solidFill>
                <a:headEnd/>
                <a:tailEnd type="triangle" w="med" len="me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3" name="Line 13">
                <a:extLst>
                  <a:ext uri="{FF2B5EF4-FFF2-40B4-BE49-F238E27FC236}">
                    <a16:creationId xmlns:a16="http://schemas.microsoft.com/office/drawing/2014/main" id="{0F654F18-80A6-AD49-8AE7-7EDF6F6B62DF}"/>
                  </a:ext>
                </a:extLst>
              </p:cNvPr>
              <p:cNvSpPr>
                <a:spLocks noChangeShapeType="1"/>
              </p:cNvSpPr>
              <p:nvPr/>
            </p:nvSpPr>
            <p:spPr bwMode="auto">
              <a:xfrm>
                <a:off x="2275" y="2188"/>
                <a:ext cx="406" cy="0"/>
              </a:xfrm>
              <a:prstGeom prst="line">
                <a:avLst/>
              </a:prstGeom>
              <a:ln w="38100">
                <a:solidFill>
                  <a:srgbClr val="FB5707"/>
                </a:solidFill>
                <a:headEnd/>
                <a:tailEnd type="triangle" w="med" len="me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4" name="Line 14">
                <a:extLst>
                  <a:ext uri="{FF2B5EF4-FFF2-40B4-BE49-F238E27FC236}">
                    <a16:creationId xmlns:a16="http://schemas.microsoft.com/office/drawing/2014/main" id="{4271DCB9-524E-7449-A7A7-DEB8DEAA8031}"/>
                  </a:ext>
                </a:extLst>
              </p:cNvPr>
              <p:cNvSpPr>
                <a:spLocks noChangeShapeType="1"/>
              </p:cNvSpPr>
              <p:nvPr/>
            </p:nvSpPr>
            <p:spPr bwMode="auto">
              <a:xfrm>
                <a:off x="2987" y="2188"/>
                <a:ext cx="406" cy="0"/>
              </a:xfrm>
              <a:prstGeom prst="line">
                <a:avLst/>
              </a:prstGeom>
              <a:ln w="38100">
                <a:solidFill>
                  <a:srgbClr val="FB5707"/>
                </a:solidFill>
                <a:headEnd/>
                <a:tailEnd type="triangle" w="med" len="me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5" name="Line 15">
                <a:extLst>
                  <a:ext uri="{FF2B5EF4-FFF2-40B4-BE49-F238E27FC236}">
                    <a16:creationId xmlns:a16="http://schemas.microsoft.com/office/drawing/2014/main" id="{877AE6EB-13D1-554C-AE72-D2299D7649B4}"/>
                  </a:ext>
                </a:extLst>
              </p:cNvPr>
              <p:cNvSpPr>
                <a:spLocks noChangeShapeType="1"/>
              </p:cNvSpPr>
              <p:nvPr/>
            </p:nvSpPr>
            <p:spPr bwMode="auto">
              <a:xfrm>
                <a:off x="3699" y="2188"/>
                <a:ext cx="408" cy="0"/>
              </a:xfrm>
              <a:prstGeom prst="line">
                <a:avLst/>
              </a:prstGeom>
              <a:ln w="38100">
                <a:solidFill>
                  <a:srgbClr val="FB5707"/>
                </a:solidFill>
                <a:headEnd/>
                <a:tailEnd type="triangle" w="med" len="me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6" name="Line 17">
                <a:extLst>
                  <a:ext uri="{FF2B5EF4-FFF2-40B4-BE49-F238E27FC236}">
                    <a16:creationId xmlns:a16="http://schemas.microsoft.com/office/drawing/2014/main" id="{8AD5A4DA-F126-5C45-98F7-FF03FA973473}"/>
                  </a:ext>
                </a:extLst>
              </p:cNvPr>
              <p:cNvSpPr>
                <a:spLocks noChangeShapeType="1"/>
              </p:cNvSpPr>
              <p:nvPr/>
            </p:nvSpPr>
            <p:spPr bwMode="auto">
              <a:xfrm>
                <a:off x="4431" y="2186"/>
                <a:ext cx="203" cy="0"/>
              </a:xfrm>
              <a:prstGeom prst="line">
                <a:avLst/>
              </a:prstGeom>
              <a:ln w="38100">
                <a:solidFill>
                  <a:srgbClr val="FB5707"/>
                </a:solidFill>
                <a:headEnd/>
                <a:tailEn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7" name="Line 18">
                <a:extLst>
                  <a:ext uri="{FF2B5EF4-FFF2-40B4-BE49-F238E27FC236}">
                    <a16:creationId xmlns:a16="http://schemas.microsoft.com/office/drawing/2014/main" id="{5CC15870-A637-7943-8A46-3DAA799E38B8}"/>
                  </a:ext>
                </a:extLst>
              </p:cNvPr>
              <p:cNvSpPr>
                <a:spLocks noChangeShapeType="1"/>
              </p:cNvSpPr>
              <p:nvPr/>
            </p:nvSpPr>
            <p:spPr bwMode="auto">
              <a:xfrm>
                <a:off x="4640" y="2186"/>
                <a:ext cx="0" cy="1110"/>
              </a:xfrm>
              <a:prstGeom prst="line">
                <a:avLst/>
              </a:prstGeom>
              <a:ln w="38100">
                <a:solidFill>
                  <a:srgbClr val="FB5707"/>
                </a:solidFill>
                <a:headEnd/>
                <a:tailEn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8" name="Line 20">
                <a:extLst>
                  <a:ext uri="{FF2B5EF4-FFF2-40B4-BE49-F238E27FC236}">
                    <a16:creationId xmlns:a16="http://schemas.microsoft.com/office/drawing/2014/main" id="{EE5D51E7-8E75-344F-92D3-95376AC162A8}"/>
                  </a:ext>
                </a:extLst>
              </p:cNvPr>
              <p:cNvSpPr>
                <a:spLocks noChangeShapeType="1"/>
              </p:cNvSpPr>
              <p:nvPr/>
            </p:nvSpPr>
            <p:spPr bwMode="auto">
              <a:xfrm flipV="1">
                <a:off x="1054" y="2188"/>
                <a:ext cx="0" cy="1110"/>
              </a:xfrm>
              <a:prstGeom prst="line">
                <a:avLst/>
              </a:prstGeom>
              <a:ln w="38100">
                <a:solidFill>
                  <a:srgbClr val="FB5707"/>
                </a:solidFill>
                <a:headEnd/>
                <a:tailEn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sp>
            <p:nvSpPr>
              <p:cNvPr id="19" name="Line 21">
                <a:extLst>
                  <a:ext uri="{FF2B5EF4-FFF2-40B4-BE49-F238E27FC236}">
                    <a16:creationId xmlns:a16="http://schemas.microsoft.com/office/drawing/2014/main" id="{65CCDAE8-67F5-3F40-976C-FD62F07F0074}"/>
                  </a:ext>
                </a:extLst>
              </p:cNvPr>
              <p:cNvSpPr>
                <a:spLocks noChangeShapeType="1"/>
              </p:cNvSpPr>
              <p:nvPr/>
            </p:nvSpPr>
            <p:spPr bwMode="auto">
              <a:xfrm>
                <a:off x="1054" y="2188"/>
                <a:ext cx="203" cy="0"/>
              </a:xfrm>
              <a:prstGeom prst="line">
                <a:avLst/>
              </a:prstGeom>
              <a:ln w="38100">
                <a:solidFill>
                  <a:srgbClr val="FB5707"/>
                </a:solidFill>
                <a:headEnd/>
                <a:tailEnd type="triangle" w="med" len="med"/>
              </a:ln>
            </p:spPr>
            <p:style>
              <a:lnRef idx="2">
                <a:schemeClr val="accent1"/>
              </a:lnRef>
              <a:fillRef idx="1">
                <a:schemeClr val="lt1"/>
              </a:fillRef>
              <a:effectRef idx="0">
                <a:schemeClr val="accent1"/>
              </a:effectRef>
              <a:fontRef idx="minor">
                <a:schemeClr val="dk1"/>
              </a:fontRef>
            </p:style>
            <p:txBody>
              <a:bodyPr vert="eaVert"/>
              <a:lstStyle/>
              <a:p>
                <a:pPr>
                  <a:defRPr/>
                </a:pPr>
                <a:endParaRPr lang="zh-CN" altLang="en-US" b="1">
                  <a:solidFill>
                    <a:prstClr val="black"/>
                  </a:solidFill>
                  <a:latin typeface="微软雅黑" pitchFamily="34" charset="-122"/>
                  <a:ea typeface="微软雅黑" pitchFamily="34" charset="-122"/>
                </a:endParaRPr>
              </a:p>
            </p:txBody>
          </p:sp>
        </p:grpSp>
        <p:cxnSp>
          <p:nvCxnSpPr>
            <p:cNvPr id="20" name="直接连接符 18">
              <a:extLst>
                <a:ext uri="{FF2B5EF4-FFF2-40B4-BE49-F238E27FC236}">
                  <a16:creationId xmlns:a16="http://schemas.microsoft.com/office/drawing/2014/main" id="{37A1D40C-C9C2-9346-ACDE-C307D114577E}"/>
                </a:ext>
              </a:extLst>
            </p:cNvPr>
            <p:cNvCxnSpPr>
              <a:cxnSpLocks/>
            </p:cNvCxnSpPr>
            <p:nvPr/>
          </p:nvCxnSpPr>
          <p:spPr bwMode="auto">
            <a:xfrm>
              <a:off x="2248903" y="6229701"/>
              <a:ext cx="7662171" cy="0"/>
            </a:xfrm>
            <a:prstGeom prst="line">
              <a:avLst/>
            </a:prstGeom>
            <a:solidFill>
              <a:schemeClr val="accent1"/>
            </a:solidFill>
            <a:ln w="38100" cap="flat" cmpd="sng" algn="ctr">
              <a:solidFill>
                <a:srgbClr val="FB5707"/>
              </a:solidFill>
              <a:prstDash val="solid"/>
              <a:miter lim="800000"/>
              <a:headEnd type="none" w="med" len="med"/>
              <a:tailEnd type="none" w="med" len="med"/>
            </a:ln>
            <a:effectLst>
              <a:outerShdw dist="35921" dir="2700000" algn="ctr" rotWithShape="0">
                <a:schemeClr val="bg2"/>
              </a:outerShdw>
            </a:effectLst>
          </p:spPr>
        </p:cxnSp>
      </p:grpSp>
    </p:spTree>
    <p:extLst>
      <p:ext uri="{BB962C8B-B14F-4D97-AF65-F5344CB8AC3E}">
        <p14:creationId xmlns:p14="http://schemas.microsoft.com/office/powerpoint/2010/main" val="957106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第一步：环境分析</a:t>
            </a:r>
          </a:p>
        </p:txBody>
      </p:sp>
      <p:grpSp>
        <p:nvGrpSpPr>
          <p:cNvPr id="2" name="组合 1">
            <a:extLst>
              <a:ext uri="{FF2B5EF4-FFF2-40B4-BE49-F238E27FC236}">
                <a16:creationId xmlns:a16="http://schemas.microsoft.com/office/drawing/2014/main" id="{08811A0A-B0B6-F94C-AB6A-31A10F6B0466}"/>
              </a:ext>
            </a:extLst>
          </p:cNvPr>
          <p:cNvGrpSpPr/>
          <p:nvPr/>
        </p:nvGrpSpPr>
        <p:grpSpPr>
          <a:xfrm>
            <a:off x="1364934" y="2698069"/>
            <a:ext cx="9462132" cy="3365274"/>
            <a:chOff x="596268" y="2698069"/>
            <a:chExt cx="8107809" cy="2955925"/>
          </a:xfrm>
        </p:grpSpPr>
        <p:sp>
          <p:nvSpPr>
            <p:cNvPr id="4" name="Line 4">
              <a:extLst>
                <a:ext uri="{FF2B5EF4-FFF2-40B4-BE49-F238E27FC236}">
                  <a16:creationId xmlns:a16="http://schemas.microsoft.com/office/drawing/2014/main" id="{427E370F-2E8B-0B48-8812-AE493131FB8A}"/>
                </a:ext>
              </a:extLst>
            </p:cNvPr>
            <p:cNvSpPr>
              <a:spLocks noChangeShapeType="1"/>
            </p:cNvSpPr>
            <p:nvPr/>
          </p:nvSpPr>
          <p:spPr bwMode="auto">
            <a:xfrm flipH="1">
              <a:off x="4406589" y="3172731"/>
              <a:ext cx="46038" cy="417513"/>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sz="2000">
                <a:solidFill>
                  <a:prstClr val="black"/>
                </a:solidFill>
                <a:latin typeface="微软雅黑" pitchFamily="34" charset="-122"/>
                <a:ea typeface="微软雅黑" pitchFamily="34" charset="-122"/>
              </a:endParaRPr>
            </a:p>
          </p:txBody>
        </p:sp>
        <p:sp>
          <p:nvSpPr>
            <p:cNvPr id="7" name="Line 5">
              <a:extLst>
                <a:ext uri="{FF2B5EF4-FFF2-40B4-BE49-F238E27FC236}">
                  <a16:creationId xmlns:a16="http://schemas.microsoft.com/office/drawing/2014/main" id="{F9E3A059-A93F-F64B-8078-4F84FE91A64B}"/>
                </a:ext>
              </a:extLst>
            </p:cNvPr>
            <p:cNvSpPr>
              <a:spLocks noChangeShapeType="1"/>
            </p:cNvSpPr>
            <p:nvPr/>
          </p:nvSpPr>
          <p:spPr bwMode="auto">
            <a:xfrm flipH="1">
              <a:off x="4406589" y="4188731"/>
              <a:ext cx="46038" cy="485775"/>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sz="2000">
                <a:solidFill>
                  <a:prstClr val="black"/>
                </a:solidFill>
                <a:latin typeface="微软雅黑" pitchFamily="34" charset="-122"/>
                <a:ea typeface="微软雅黑" pitchFamily="34" charset="-122"/>
              </a:endParaRPr>
            </a:p>
          </p:txBody>
        </p:sp>
        <p:grpSp>
          <p:nvGrpSpPr>
            <p:cNvPr id="8" name="Group 6">
              <a:extLst>
                <a:ext uri="{FF2B5EF4-FFF2-40B4-BE49-F238E27FC236}">
                  <a16:creationId xmlns:a16="http://schemas.microsoft.com/office/drawing/2014/main" id="{E1F05B1F-54B4-1641-A490-0FDC6C2C557A}"/>
                </a:ext>
              </a:extLst>
            </p:cNvPr>
            <p:cNvGrpSpPr>
              <a:grpSpLocks/>
            </p:cNvGrpSpPr>
            <p:nvPr/>
          </p:nvGrpSpPr>
          <p:grpSpPr bwMode="auto">
            <a:xfrm>
              <a:off x="596268" y="2698069"/>
              <a:ext cx="2188082" cy="2955925"/>
              <a:chOff x="-159" y="1706"/>
              <a:chExt cx="1633" cy="2042"/>
            </a:xfrm>
          </p:grpSpPr>
          <p:sp>
            <p:nvSpPr>
              <p:cNvPr id="9" name="AutoShape 0">
                <a:extLst>
                  <a:ext uri="{FF2B5EF4-FFF2-40B4-BE49-F238E27FC236}">
                    <a16:creationId xmlns:a16="http://schemas.microsoft.com/office/drawing/2014/main" id="{9DBDA253-414E-4241-8F2E-06872BD74F2E}"/>
                  </a:ext>
                </a:extLst>
              </p:cNvPr>
              <p:cNvSpPr>
                <a:spLocks noChangeArrowheads="1"/>
              </p:cNvSpPr>
              <p:nvPr/>
            </p:nvSpPr>
            <p:spPr bwMode="auto">
              <a:xfrm>
                <a:off x="-159" y="1706"/>
                <a:ext cx="1633" cy="2042"/>
              </a:xfrm>
              <a:prstGeom prst="flowChartAlternateProcess">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latinLnBrk="1">
                  <a:lnSpc>
                    <a:spcPct val="90000"/>
                  </a:lnSpc>
                  <a:spcBef>
                    <a:spcPct val="20000"/>
                  </a:spcBef>
                  <a:defRPr/>
                </a:pPr>
                <a:r>
                  <a:rPr kumimoji="1" lang="en-US" altLang="zh-CN" sz="2800">
                    <a:solidFill>
                      <a:srgbClr val="4D5B6D"/>
                    </a:solidFill>
                    <a:latin typeface="微软雅黑" pitchFamily="34" charset="-122"/>
                    <a:ea typeface="微软雅黑" pitchFamily="34" charset="-122"/>
                  </a:rPr>
                  <a:t>  </a:t>
                </a:r>
                <a:endParaRPr kumimoji="1" lang="en-US" altLang="zh-CN" sz="2800">
                  <a:solidFill>
                    <a:prstClr val="white"/>
                  </a:solidFill>
                  <a:latin typeface="微软雅黑" pitchFamily="34" charset="-122"/>
                  <a:ea typeface="微软雅黑" pitchFamily="34" charset="-122"/>
                </a:endParaRPr>
              </a:p>
            </p:txBody>
          </p:sp>
          <p:sp>
            <p:nvSpPr>
              <p:cNvPr id="10" name="Text Box 2">
                <a:extLst>
                  <a:ext uri="{FF2B5EF4-FFF2-40B4-BE49-F238E27FC236}">
                    <a16:creationId xmlns:a16="http://schemas.microsoft.com/office/drawing/2014/main" id="{0DEA52A9-01D8-B142-8F73-2AD7320979F4}"/>
                  </a:ext>
                </a:extLst>
              </p:cNvPr>
              <p:cNvSpPr txBox="1">
                <a:spLocks noChangeArrowheads="1"/>
              </p:cNvSpPr>
              <p:nvPr/>
            </p:nvSpPr>
            <p:spPr bwMode="auto">
              <a:xfrm>
                <a:off x="-1" y="1854"/>
                <a:ext cx="1293" cy="1697"/>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a:spAutoFit/>
              </a:bodyPr>
              <a:lstStyle/>
              <a:p>
                <a:pPr latinLnBrk="1">
                  <a:lnSpc>
                    <a:spcPct val="150000"/>
                  </a:lnSpc>
                  <a:spcBef>
                    <a:spcPct val="50000"/>
                  </a:spcBef>
                  <a:defRPr/>
                </a:pPr>
                <a:r>
                  <a:rPr kumimoji="1" lang="zh-CN" altLang="en-US" sz="2400" b="1" dirty="0">
                    <a:solidFill>
                      <a:schemeClr val="bg1"/>
                    </a:solidFill>
                    <a:latin typeface="微软雅黑" pitchFamily="34" charset="-122"/>
                    <a:ea typeface="微软雅黑" pitchFamily="34" charset="-122"/>
                  </a:rPr>
                  <a:t>全面收集、调查、分析、掌握组织外部环境和内部条件的有关资料</a:t>
                </a:r>
                <a:endParaRPr kumimoji="1" lang="en-US" altLang="zh-CN" sz="2400" b="1" dirty="0">
                  <a:solidFill>
                    <a:schemeClr val="bg1"/>
                  </a:solidFill>
                  <a:latin typeface="微软雅黑" pitchFamily="34" charset="-122"/>
                  <a:ea typeface="微软雅黑" pitchFamily="34" charset="-122"/>
                </a:endParaRPr>
              </a:p>
            </p:txBody>
          </p:sp>
        </p:grpSp>
        <p:grpSp>
          <p:nvGrpSpPr>
            <p:cNvPr id="11" name="Group 7">
              <a:extLst>
                <a:ext uri="{FF2B5EF4-FFF2-40B4-BE49-F238E27FC236}">
                  <a16:creationId xmlns:a16="http://schemas.microsoft.com/office/drawing/2014/main" id="{48A34E0D-B418-4D45-9B0C-1664DDFB3E94}"/>
                </a:ext>
              </a:extLst>
            </p:cNvPr>
            <p:cNvGrpSpPr>
              <a:grpSpLocks/>
            </p:cNvGrpSpPr>
            <p:nvPr/>
          </p:nvGrpSpPr>
          <p:grpSpPr bwMode="auto">
            <a:xfrm>
              <a:off x="3635064" y="2698069"/>
              <a:ext cx="2138363" cy="2955925"/>
              <a:chOff x="1837" y="1752"/>
              <a:chExt cx="1633" cy="2042"/>
            </a:xfrm>
            <a:solidFill>
              <a:schemeClr val="accent1">
                <a:lumMod val="50000"/>
              </a:schemeClr>
            </a:solidFill>
          </p:grpSpPr>
          <p:sp>
            <p:nvSpPr>
              <p:cNvPr id="12" name="AutoShape 1">
                <a:extLst>
                  <a:ext uri="{FF2B5EF4-FFF2-40B4-BE49-F238E27FC236}">
                    <a16:creationId xmlns:a16="http://schemas.microsoft.com/office/drawing/2014/main" id="{892E2B71-ED0E-D549-B632-33B0305CC9FF}"/>
                  </a:ext>
                </a:extLst>
              </p:cNvPr>
              <p:cNvSpPr>
                <a:spLocks noChangeArrowheads="1"/>
              </p:cNvSpPr>
              <p:nvPr/>
            </p:nvSpPr>
            <p:spPr bwMode="auto">
              <a:xfrm>
                <a:off x="1837" y="1752"/>
                <a:ext cx="1633" cy="2042"/>
              </a:xfrm>
              <a:prstGeom prst="flowChartAlternateProcess">
                <a:avLst/>
              </a:prstGeom>
              <a:grpFill/>
              <a:ln w="9525">
                <a:solidFill>
                  <a:schemeClr val="tx1"/>
                </a:solidFill>
                <a:miter lim="800000"/>
                <a:headEnd/>
                <a:tailEnd/>
              </a:ln>
            </p:spPr>
            <p:txBody>
              <a:bodyPr wrap="none" anchor="ctr"/>
              <a:lstStyle/>
              <a:p>
                <a:pPr algn="ctr" fontAlgn="base" latinLnBrk="1">
                  <a:lnSpc>
                    <a:spcPct val="90000"/>
                  </a:lnSpc>
                  <a:spcBef>
                    <a:spcPct val="20000"/>
                  </a:spcBef>
                  <a:spcAft>
                    <a:spcPct val="0"/>
                  </a:spcAft>
                </a:pPr>
                <a:endParaRPr kumimoji="1" lang="en-US" altLang="zh-CN" sz="2800">
                  <a:solidFill>
                    <a:srgbClr val="4D5B6D"/>
                  </a:solidFill>
                  <a:latin typeface="微软雅黑" pitchFamily="34" charset="-122"/>
                  <a:ea typeface="微软雅黑" pitchFamily="34" charset="-122"/>
                </a:endParaRPr>
              </a:p>
              <a:p>
                <a:pPr algn="ctr" fontAlgn="base" latinLnBrk="1">
                  <a:lnSpc>
                    <a:spcPct val="90000"/>
                  </a:lnSpc>
                  <a:spcBef>
                    <a:spcPct val="20000"/>
                  </a:spcBef>
                  <a:spcAft>
                    <a:spcPct val="0"/>
                  </a:spcAft>
                </a:pPr>
                <a:endParaRPr kumimoji="1" lang="en-US" altLang="zh-CN" sz="2800">
                  <a:solidFill>
                    <a:srgbClr val="4D5B6D"/>
                  </a:solidFill>
                  <a:latin typeface="微软雅黑" pitchFamily="34" charset="-122"/>
                  <a:ea typeface="微软雅黑" pitchFamily="34" charset="-122"/>
                </a:endParaRPr>
              </a:p>
              <a:p>
                <a:pPr algn="ctr" fontAlgn="base" latinLnBrk="1">
                  <a:spcBef>
                    <a:spcPct val="0"/>
                  </a:spcBef>
                  <a:spcAft>
                    <a:spcPct val="0"/>
                  </a:spcAft>
                </a:pPr>
                <a:endParaRPr kumimoji="1" lang="en-US" altLang="zh-CN" sz="2800">
                  <a:solidFill>
                    <a:prstClr val="black"/>
                  </a:solidFill>
                  <a:latin typeface="微软雅黑" pitchFamily="34" charset="-122"/>
                  <a:ea typeface="微软雅黑" pitchFamily="34" charset="-122"/>
                </a:endParaRPr>
              </a:p>
            </p:txBody>
          </p:sp>
          <p:sp>
            <p:nvSpPr>
              <p:cNvPr id="13" name="Text Box 3">
                <a:extLst>
                  <a:ext uri="{FF2B5EF4-FFF2-40B4-BE49-F238E27FC236}">
                    <a16:creationId xmlns:a16="http://schemas.microsoft.com/office/drawing/2014/main" id="{685D2F12-AECC-054A-BDD0-C7B0A600FB3C}"/>
                  </a:ext>
                </a:extLst>
              </p:cNvPr>
              <p:cNvSpPr txBox="1">
                <a:spLocks noChangeArrowheads="1"/>
              </p:cNvSpPr>
              <p:nvPr/>
            </p:nvSpPr>
            <p:spPr bwMode="auto">
              <a:xfrm>
                <a:off x="1927" y="1900"/>
                <a:ext cx="1497" cy="169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latinLnBrk="1" hangingPunct="1">
                  <a:lnSpc>
                    <a:spcPct val="150000"/>
                  </a:lnSpc>
                  <a:spcBef>
                    <a:spcPct val="0"/>
                  </a:spcBef>
                  <a:spcAft>
                    <a:spcPct val="0"/>
                  </a:spcAft>
                </a:pPr>
                <a:r>
                  <a:rPr kumimoji="1" lang="zh-CN" altLang="en-US" sz="2400" b="1" dirty="0">
                    <a:solidFill>
                      <a:schemeClr val="bg1"/>
                    </a:solidFill>
                    <a:latin typeface="微软雅黑" pitchFamily="34" charset="-122"/>
                    <a:ea typeface="微软雅黑" pitchFamily="34" charset="-122"/>
                  </a:rPr>
                  <a:t>对组织内外环境的现状、发展趋势、影响程度作出分析和判断</a:t>
                </a:r>
              </a:p>
            </p:txBody>
          </p:sp>
        </p:grpSp>
        <p:grpSp>
          <p:nvGrpSpPr>
            <p:cNvPr id="14" name="Group 8">
              <a:extLst>
                <a:ext uri="{FF2B5EF4-FFF2-40B4-BE49-F238E27FC236}">
                  <a16:creationId xmlns:a16="http://schemas.microsoft.com/office/drawing/2014/main" id="{A9B169C0-213C-E644-BB9A-238E0EFFBE10}"/>
                </a:ext>
              </a:extLst>
            </p:cNvPr>
            <p:cNvGrpSpPr>
              <a:grpSpLocks/>
            </p:cNvGrpSpPr>
            <p:nvPr/>
          </p:nvGrpSpPr>
          <p:grpSpPr bwMode="auto">
            <a:xfrm>
              <a:off x="6573528" y="2698069"/>
              <a:ext cx="2130549" cy="2955925"/>
              <a:chOff x="3923" y="1797"/>
              <a:chExt cx="1633" cy="2042"/>
            </a:xfrm>
            <a:solidFill>
              <a:schemeClr val="accent2">
                <a:lumMod val="60000"/>
                <a:lumOff val="40000"/>
              </a:schemeClr>
            </a:solidFill>
          </p:grpSpPr>
          <p:sp>
            <p:nvSpPr>
              <p:cNvPr id="15" name="AutoShape 4">
                <a:extLst>
                  <a:ext uri="{FF2B5EF4-FFF2-40B4-BE49-F238E27FC236}">
                    <a16:creationId xmlns:a16="http://schemas.microsoft.com/office/drawing/2014/main" id="{9FBB2F36-F342-474B-B66B-2BD690159651}"/>
                  </a:ext>
                </a:extLst>
              </p:cNvPr>
              <p:cNvSpPr>
                <a:spLocks noChangeArrowheads="1"/>
              </p:cNvSpPr>
              <p:nvPr/>
            </p:nvSpPr>
            <p:spPr bwMode="auto">
              <a:xfrm>
                <a:off x="3923" y="1797"/>
                <a:ext cx="1633" cy="2042"/>
              </a:xfrm>
              <a:prstGeom prst="flowChartAlternateProcess">
                <a:avLst/>
              </a:prstGeom>
              <a:grpFill/>
              <a:ln w="9525">
                <a:solidFill>
                  <a:schemeClr val="tx1"/>
                </a:solidFill>
                <a:miter lim="800000"/>
                <a:headEnd/>
                <a:tailEnd/>
              </a:ln>
            </p:spPr>
            <p:txBody>
              <a:bodyPr wrap="none" anchor="ctr"/>
              <a:lstStyle/>
              <a:p>
                <a:pPr algn="ctr" fontAlgn="base" latinLnBrk="1">
                  <a:lnSpc>
                    <a:spcPct val="90000"/>
                  </a:lnSpc>
                  <a:spcBef>
                    <a:spcPct val="20000"/>
                  </a:spcBef>
                  <a:spcAft>
                    <a:spcPct val="0"/>
                  </a:spcAft>
                </a:pPr>
                <a:r>
                  <a:rPr kumimoji="1" lang="en-US" altLang="zh-CN" sz="2800">
                    <a:solidFill>
                      <a:srgbClr val="4D5B6D"/>
                    </a:solidFill>
                    <a:latin typeface="微软雅黑" pitchFamily="34" charset="-122"/>
                    <a:ea typeface="微软雅黑" pitchFamily="34" charset="-122"/>
                  </a:rPr>
                  <a:t>  </a:t>
                </a:r>
                <a:endParaRPr kumimoji="1" lang="en-US" altLang="zh-CN" sz="2800">
                  <a:solidFill>
                    <a:prstClr val="black"/>
                  </a:solidFill>
                  <a:latin typeface="微软雅黑" pitchFamily="34" charset="-122"/>
                  <a:ea typeface="微软雅黑" pitchFamily="34" charset="-122"/>
                </a:endParaRPr>
              </a:p>
            </p:txBody>
          </p:sp>
          <p:sp>
            <p:nvSpPr>
              <p:cNvPr id="16" name="Text Box 5">
                <a:extLst>
                  <a:ext uri="{FF2B5EF4-FFF2-40B4-BE49-F238E27FC236}">
                    <a16:creationId xmlns:a16="http://schemas.microsoft.com/office/drawing/2014/main" id="{A58B6D18-5FC5-6347-B462-09AEB142FA96}"/>
                  </a:ext>
                </a:extLst>
              </p:cNvPr>
              <p:cNvSpPr txBox="1">
                <a:spLocks noChangeArrowheads="1"/>
              </p:cNvSpPr>
              <p:nvPr/>
            </p:nvSpPr>
            <p:spPr bwMode="auto">
              <a:xfrm>
                <a:off x="3969" y="2317"/>
                <a:ext cx="1587" cy="689"/>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latinLnBrk="1" hangingPunct="1">
                  <a:lnSpc>
                    <a:spcPct val="150000"/>
                  </a:lnSpc>
                  <a:spcBef>
                    <a:spcPct val="0"/>
                  </a:spcBef>
                  <a:spcAft>
                    <a:spcPct val="0"/>
                  </a:spcAft>
                </a:pPr>
                <a:r>
                  <a:rPr kumimoji="1" lang="zh-CN" altLang="en-US" sz="2400" b="1" dirty="0">
                    <a:solidFill>
                      <a:schemeClr val="bg1"/>
                    </a:solidFill>
                    <a:latin typeface="微软雅黑" pitchFamily="34" charset="-122"/>
                    <a:ea typeface="微软雅黑" pitchFamily="34" charset="-122"/>
                  </a:rPr>
                  <a:t>作为确立组织目标的依据</a:t>
                </a:r>
              </a:p>
            </p:txBody>
          </p:sp>
        </p:grpSp>
        <p:sp>
          <p:nvSpPr>
            <p:cNvPr id="17" name="AutoShape 9">
              <a:extLst>
                <a:ext uri="{FF2B5EF4-FFF2-40B4-BE49-F238E27FC236}">
                  <a16:creationId xmlns:a16="http://schemas.microsoft.com/office/drawing/2014/main" id="{B1802F94-762B-3B49-A744-1D84AB98B174}"/>
                </a:ext>
              </a:extLst>
            </p:cNvPr>
            <p:cNvSpPr>
              <a:spLocks noChangeArrowheads="1"/>
            </p:cNvSpPr>
            <p:nvPr/>
          </p:nvSpPr>
          <p:spPr bwMode="auto">
            <a:xfrm>
              <a:off x="3094050" y="3877581"/>
              <a:ext cx="425450" cy="263525"/>
            </a:xfrm>
            <a:prstGeom prst="rightArrow">
              <a:avLst>
                <a:gd name="adj1" fmla="val 50000"/>
                <a:gd name="adj2" fmla="val 49831"/>
              </a:avLst>
            </a:prstGeom>
            <a:solidFill>
              <a:schemeClr val="tx1"/>
            </a:solidFill>
            <a:ln w="9525">
              <a:solidFill>
                <a:schemeClr val="tx1"/>
              </a:solidFill>
              <a:miter lim="800000"/>
              <a:headEnd/>
              <a:tailEnd/>
            </a:ln>
          </p:spPr>
          <p:txBody>
            <a:bodyPr wrap="none" anchor="ctr"/>
            <a:lstStyle/>
            <a:p>
              <a:pPr fontAlgn="base">
                <a:spcBef>
                  <a:spcPct val="0"/>
                </a:spcBef>
                <a:spcAft>
                  <a:spcPct val="0"/>
                </a:spcAft>
              </a:pPr>
              <a:endParaRPr lang="zh-CN" altLang="en-US" sz="2000">
                <a:solidFill>
                  <a:prstClr val="black"/>
                </a:solidFill>
                <a:latin typeface="微软雅黑" pitchFamily="34" charset="-122"/>
                <a:ea typeface="微软雅黑" pitchFamily="34" charset="-122"/>
              </a:endParaRPr>
            </a:p>
          </p:txBody>
        </p:sp>
        <p:sp>
          <p:nvSpPr>
            <p:cNvPr id="18" name="AutoShape 10">
              <a:extLst>
                <a:ext uri="{FF2B5EF4-FFF2-40B4-BE49-F238E27FC236}">
                  <a16:creationId xmlns:a16="http://schemas.microsoft.com/office/drawing/2014/main" id="{89102DB2-A843-F54D-BE81-AC28FD4BE3C5}"/>
                </a:ext>
              </a:extLst>
            </p:cNvPr>
            <p:cNvSpPr>
              <a:spLocks noChangeArrowheads="1"/>
            </p:cNvSpPr>
            <p:nvPr/>
          </p:nvSpPr>
          <p:spPr bwMode="auto">
            <a:xfrm>
              <a:off x="5924239" y="3877581"/>
              <a:ext cx="425450" cy="263525"/>
            </a:xfrm>
            <a:prstGeom prst="rightArrow">
              <a:avLst>
                <a:gd name="adj1" fmla="val 50000"/>
                <a:gd name="adj2" fmla="val 49831"/>
              </a:avLst>
            </a:prstGeom>
            <a:solidFill>
              <a:schemeClr val="tx1"/>
            </a:solidFill>
            <a:ln w="9525">
              <a:solidFill>
                <a:schemeClr val="tx1"/>
              </a:solidFill>
              <a:miter lim="800000"/>
              <a:headEnd/>
              <a:tailEnd/>
            </a:ln>
          </p:spPr>
          <p:txBody>
            <a:bodyPr wrap="none" anchor="ctr"/>
            <a:lstStyle/>
            <a:p>
              <a:pPr fontAlgn="base">
                <a:spcBef>
                  <a:spcPct val="0"/>
                </a:spcBef>
                <a:spcAft>
                  <a:spcPct val="0"/>
                </a:spcAft>
              </a:pPr>
              <a:endParaRPr lang="zh-CN" altLang="en-US" sz="2000">
                <a:solidFill>
                  <a:prstClr val="black"/>
                </a:solidFill>
                <a:latin typeface="微软雅黑" pitchFamily="34" charset="-122"/>
                <a:ea typeface="微软雅黑" pitchFamily="34" charset="-122"/>
              </a:endParaRPr>
            </a:p>
          </p:txBody>
        </p:sp>
      </p:grpSp>
    </p:spTree>
    <p:extLst>
      <p:ext uri="{BB962C8B-B14F-4D97-AF65-F5344CB8AC3E}">
        <p14:creationId xmlns:p14="http://schemas.microsoft.com/office/powerpoint/2010/main" val="2585034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第一步：环境分析</a:t>
            </a:r>
          </a:p>
        </p:txBody>
      </p:sp>
      <p:sp>
        <p:nvSpPr>
          <p:cNvPr id="4" name="Content Placeholder 6">
            <a:extLst>
              <a:ext uri="{FF2B5EF4-FFF2-40B4-BE49-F238E27FC236}">
                <a16:creationId xmlns:a16="http://schemas.microsoft.com/office/drawing/2014/main" id="{6C12B3DF-F90D-2640-83E3-4E894AB281AC}"/>
              </a:ext>
            </a:extLst>
          </p:cNvPr>
          <p:cNvSpPr txBox="1">
            <a:spLocks/>
          </p:cNvSpPr>
          <p:nvPr/>
        </p:nvSpPr>
        <p:spPr>
          <a:xfrm>
            <a:off x="1719943" y="1782511"/>
            <a:ext cx="8229600" cy="4896544"/>
          </a:xfrm>
          <a:prstGeom prst="rect">
            <a:avLst/>
          </a:prstGeom>
        </p:spPr>
        <p:txBody>
          <a:bodyPr>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n"/>
            </a:pPr>
            <a:r>
              <a:rPr lang="zh-CN" altLang="en-US" dirty="0">
                <a:solidFill>
                  <a:srgbClr val="43516D"/>
                </a:solidFill>
                <a:latin typeface="微软雅黑" panose="020B0503020204020204" pitchFamily="34" charset="-122"/>
                <a:ea typeface="微软雅黑" panose="020B0503020204020204" pitchFamily="34" charset="-122"/>
              </a:rPr>
              <a:t>环境分析的方法：</a:t>
            </a:r>
            <a:endParaRPr lang="en-US" altLang="zh-CN"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en-US" altLang="zh-CN" sz="2000" dirty="0">
                <a:solidFill>
                  <a:srgbClr val="43516D"/>
                </a:solidFill>
                <a:latin typeface="微软雅黑" panose="020B0503020204020204" pitchFamily="34" charset="-122"/>
                <a:ea typeface="微软雅黑" panose="020B0503020204020204" pitchFamily="34" charset="-122"/>
              </a:rPr>
              <a:t>PEST</a:t>
            </a:r>
          </a:p>
          <a:p>
            <a:pPr lvl="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波特五力模型</a:t>
            </a:r>
            <a:endParaRPr lang="en-US" altLang="zh-CN" sz="2000"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产品生命周期</a:t>
            </a:r>
            <a:endParaRPr lang="en-US" altLang="zh-CN" sz="2000"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en-US" altLang="zh-CN" sz="2000" dirty="0">
                <a:solidFill>
                  <a:srgbClr val="43516D"/>
                </a:solidFill>
                <a:latin typeface="微软雅黑" panose="020B0503020204020204" pitchFamily="34" charset="-122"/>
                <a:ea typeface="微软雅黑" panose="020B0503020204020204" pitchFamily="34" charset="-122"/>
              </a:rPr>
              <a:t>SWOT, STP, 4P, etc.</a:t>
            </a:r>
          </a:p>
          <a:p>
            <a:pPr>
              <a:lnSpc>
                <a:spcPct val="150000"/>
              </a:lnSpc>
              <a:buFont typeface="Wingdings" panose="05000000000000000000" pitchFamily="2" charset="2"/>
              <a:buChar char="n"/>
            </a:pPr>
            <a:r>
              <a:rPr lang="zh-CN" altLang="en-US" dirty="0">
                <a:solidFill>
                  <a:srgbClr val="43516D"/>
                </a:solidFill>
                <a:latin typeface="微软雅黑" panose="020B0503020204020204" pitchFamily="34" charset="-122"/>
                <a:ea typeface="微软雅黑" panose="020B0503020204020204" pitchFamily="34" charset="-122"/>
              </a:rPr>
              <a:t>内部实力分析</a:t>
            </a:r>
            <a:endParaRPr lang="en-US" altLang="zh-CN"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资源</a:t>
            </a:r>
            <a:endParaRPr lang="en-US" altLang="zh-CN" sz="2000"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能做什么</a:t>
            </a:r>
            <a:endParaRPr lang="en-US" altLang="zh-CN" sz="2000" dirty="0">
              <a:solidFill>
                <a:srgbClr val="43516D"/>
              </a:solidFill>
              <a:latin typeface="微软雅黑" panose="020B0503020204020204" pitchFamily="34" charset="-122"/>
              <a:ea typeface="微软雅黑" panose="020B0503020204020204" pitchFamily="34" charset="-122"/>
            </a:endParaRPr>
          </a:p>
          <a:p>
            <a:pPr lvl="1">
              <a:lnSpc>
                <a:spcPct val="150000"/>
              </a:lnSpc>
              <a:buFont typeface="Wingdings" panose="05000000000000000000" pitchFamily="2" charset="2"/>
              <a:buChar char="n"/>
            </a:pPr>
            <a:r>
              <a:rPr lang="zh-CN" altLang="en-US" sz="2000" dirty="0">
                <a:solidFill>
                  <a:srgbClr val="43516D"/>
                </a:solidFill>
                <a:latin typeface="微软雅黑" panose="020B0503020204020204" pitchFamily="34" charset="-122"/>
                <a:ea typeface="微软雅黑" panose="020B0503020204020204" pitchFamily="34" charset="-122"/>
              </a:rPr>
              <a:t>通过创新还能做什么</a:t>
            </a:r>
            <a:endParaRPr lang="en-US" altLang="zh-CN" sz="2000" dirty="0">
              <a:solidFill>
                <a:srgbClr val="43516D"/>
              </a:solidFill>
              <a:latin typeface="微软雅黑" panose="020B0503020204020204" pitchFamily="34" charset="-122"/>
              <a:ea typeface="微软雅黑" panose="020B0503020204020204" pitchFamily="34" charset="-122"/>
            </a:endParaRPr>
          </a:p>
          <a:p>
            <a:pPr>
              <a:lnSpc>
                <a:spcPct val="150000"/>
              </a:lnSpc>
              <a:buFont typeface="Wingdings" panose="05000000000000000000" pitchFamily="2" charset="2"/>
              <a:buChar char="n"/>
            </a:pPr>
            <a:r>
              <a:rPr lang="zh-CN" altLang="en-US" dirty="0">
                <a:solidFill>
                  <a:srgbClr val="43516D"/>
                </a:solidFill>
                <a:latin typeface="微软雅黑" panose="020B0503020204020204" pitchFamily="34" charset="-122"/>
                <a:ea typeface="微软雅黑" panose="020B0503020204020204" pitchFamily="34" charset="-122"/>
              </a:rPr>
              <a:t>愿景和追求分析</a:t>
            </a:r>
            <a:endParaRPr lang="en-US" altLang="zh-CN" dirty="0">
              <a:solidFill>
                <a:srgbClr val="43516D"/>
              </a:solidFill>
              <a:latin typeface="微软雅黑" panose="020B0503020204020204" pitchFamily="34" charset="-122"/>
              <a:ea typeface="微软雅黑" panose="020B0503020204020204" pitchFamily="34" charset="-122"/>
            </a:endParaRPr>
          </a:p>
          <a:p>
            <a:pPr>
              <a:buFont typeface="Wingdings" panose="05000000000000000000" pitchFamily="2" charset="2"/>
              <a:buChar char="n"/>
            </a:pPr>
            <a:endParaRPr lang="en-US" altLang="zh-CN" dirty="0">
              <a:solidFill>
                <a:srgbClr val="43516D"/>
              </a:solidFill>
              <a:latin typeface="微软雅黑" panose="020B0503020204020204" pitchFamily="34" charset="-122"/>
              <a:ea typeface="微软雅黑" panose="020B0503020204020204" pitchFamily="34" charset="-122"/>
            </a:endParaRPr>
          </a:p>
          <a:p>
            <a:pPr>
              <a:buFont typeface="Wingdings" panose="05000000000000000000" pitchFamily="2" charset="2"/>
              <a:buChar char="n"/>
            </a:pPr>
            <a:endParaRPr lang="en-US" dirty="0">
              <a:solidFill>
                <a:srgbClr val="43516D"/>
              </a:solidFill>
              <a:latin typeface="微软雅黑" panose="020B0503020204020204" pitchFamily="34" charset="-122"/>
              <a:ea typeface="微软雅黑" panose="020B0503020204020204" pitchFamily="34" charset="-122"/>
            </a:endParaRPr>
          </a:p>
        </p:txBody>
      </p:sp>
      <p:graphicFrame>
        <p:nvGraphicFramePr>
          <p:cNvPr id="7" name="图示 47">
            <a:extLst>
              <a:ext uri="{FF2B5EF4-FFF2-40B4-BE49-F238E27FC236}">
                <a16:creationId xmlns:a16="http://schemas.microsoft.com/office/drawing/2014/main" id="{6DE38141-0B27-5543-86B9-F5DE7B21B8F8}"/>
              </a:ext>
            </a:extLst>
          </p:cNvPr>
          <p:cNvGraphicFramePr/>
          <p:nvPr>
            <p:extLst>
              <p:ext uri="{D42A27DB-BD31-4B8C-83A1-F6EECF244321}">
                <p14:modId xmlns:p14="http://schemas.microsoft.com/office/powerpoint/2010/main" val="3826162552"/>
              </p:ext>
            </p:extLst>
          </p:nvPr>
        </p:nvGraphicFramePr>
        <p:xfrm>
          <a:off x="5301343" y="2128196"/>
          <a:ext cx="5472607" cy="39343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98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i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第二步：拟订总体目标方案</a:t>
            </a:r>
          </a:p>
        </p:txBody>
      </p:sp>
      <p:sp>
        <p:nvSpPr>
          <p:cNvPr id="4" name="Rectangle 3">
            <a:extLst>
              <a:ext uri="{FF2B5EF4-FFF2-40B4-BE49-F238E27FC236}">
                <a16:creationId xmlns:a16="http://schemas.microsoft.com/office/drawing/2014/main" id="{A50496B9-E1EF-1641-8480-27728019D76F}"/>
              </a:ext>
            </a:extLst>
          </p:cNvPr>
          <p:cNvSpPr txBox="1">
            <a:spLocks noChangeArrowheads="1"/>
          </p:cNvSpPr>
          <p:nvPr/>
        </p:nvSpPr>
        <p:spPr>
          <a:xfrm>
            <a:off x="1153885" y="1961456"/>
            <a:ext cx="10406744"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50000"/>
              </a:lnSpc>
              <a:defRPr/>
            </a:pPr>
            <a:r>
              <a:rPr lang="zh-CN" altLang="en-US" sz="2400" dirty="0">
                <a:solidFill>
                  <a:srgbClr val="43516D"/>
                </a:solidFill>
                <a:latin typeface="微软雅黑" pitchFamily="34" charset="-122"/>
                <a:ea typeface="微软雅黑" pitchFamily="34" charset="-122"/>
              </a:rPr>
              <a:t>在对内外环境进行系统分析的基础上，制定若干组织总体目标方案。</a:t>
            </a:r>
          </a:p>
          <a:p>
            <a:pPr algn="just">
              <a:lnSpc>
                <a:spcPct val="150000"/>
              </a:lnSpc>
              <a:defRPr/>
            </a:pPr>
            <a:r>
              <a:rPr lang="zh-CN" altLang="en-US" sz="2400" dirty="0">
                <a:solidFill>
                  <a:srgbClr val="43516D"/>
                </a:solidFill>
                <a:latin typeface="微软雅黑" pitchFamily="34" charset="-122"/>
                <a:ea typeface="微软雅黑" pitchFamily="34" charset="-122"/>
              </a:rPr>
              <a:t>总体目标方案：外部环境允许（可以做）且内部条件具备（能够做）</a:t>
            </a:r>
            <a:endParaRPr lang="en-US" altLang="zh-CN" sz="2400" dirty="0">
              <a:solidFill>
                <a:srgbClr val="43516D"/>
              </a:solidFill>
              <a:latin typeface="微软雅黑" pitchFamily="34" charset="-122"/>
              <a:ea typeface="微软雅黑" pitchFamily="34" charset="-122"/>
            </a:endParaRPr>
          </a:p>
          <a:p>
            <a:pPr algn="just">
              <a:lnSpc>
                <a:spcPct val="150000"/>
              </a:lnSpc>
              <a:defRPr/>
            </a:pPr>
            <a:r>
              <a:rPr lang="zh-CN" altLang="en-US" sz="2400" dirty="0">
                <a:solidFill>
                  <a:srgbClr val="43516D"/>
                </a:solidFill>
                <a:latin typeface="微软雅黑" pitchFamily="34" charset="-122"/>
                <a:ea typeface="微软雅黑" pitchFamily="34" charset="-122"/>
              </a:rPr>
              <a:t>总体目标方案内容：</a:t>
            </a:r>
          </a:p>
          <a:p>
            <a:pPr algn="just">
              <a:lnSpc>
                <a:spcPct val="120000"/>
              </a:lnSpc>
              <a:defRPr/>
            </a:pPr>
            <a:endParaRPr lang="zh-CN" altLang="en-US" dirty="0">
              <a:solidFill>
                <a:srgbClr val="43516D"/>
              </a:solidFill>
              <a:latin typeface="微软雅黑" pitchFamily="34" charset="-122"/>
              <a:ea typeface="微软雅黑" pitchFamily="34" charset="-122"/>
            </a:endParaRPr>
          </a:p>
          <a:p>
            <a:pPr algn="just">
              <a:lnSpc>
                <a:spcPct val="120000"/>
              </a:lnSpc>
              <a:buFont typeface="Wingdings" pitchFamily="2" charset="2"/>
              <a:buNone/>
              <a:defRPr/>
            </a:pPr>
            <a:r>
              <a:rPr lang="zh-CN" altLang="en-US" dirty="0">
                <a:solidFill>
                  <a:srgbClr val="43516D"/>
                </a:solidFill>
                <a:latin typeface="微软雅黑" pitchFamily="34" charset="-122"/>
                <a:ea typeface="微软雅黑" pitchFamily="34" charset="-122"/>
              </a:rPr>
              <a:t>        </a:t>
            </a:r>
            <a:endParaRPr lang="zh-CN" altLang="en-US" sz="2400" dirty="0">
              <a:solidFill>
                <a:srgbClr val="43516D"/>
              </a:solidFill>
              <a:latin typeface="微软雅黑" pitchFamily="34" charset="-122"/>
              <a:ea typeface="微软雅黑" pitchFamily="34" charset="-122"/>
            </a:endParaRPr>
          </a:p>
        </p:txBody>
      </p:sp>
      <p:grpSp>
        <p:nvGrpSpPr>
          <p:cNvPr id="7" name="Group 52">
            <a:extLst>
              <a:ext uri="{FF2B5EF4-FFF2-40B4-BE49-F238E27FC236}">
                <a16:creationId xmlns:a16="http://schemas.microsoft.com/office/drawing/2014/main" id="{DBDBFF4E-AE44-794A-9134-4C32260E275D}"/>
              </a:ext>
            </a:extLst>
          </p:cNvPr>
          <p:cNvGrpSpPr/>
          <p:nvPr/>
        </p:nvGrpSpPr>
        <p:grpSpPr>
          <a:xfrm>
            <a:off x="3474810" y="3537858"/>
            <a:ext cx="5242379" cy="3228977"/>
            <a:chOff x="2889250" y="3671889"/>
            <a:chExt cx="4633913" cy="2833688"/>
          </a:xfrm>
        </p:grpSpPr>
        <p:grpSp>
          <p:nvGrpSpPr>
            <p:cNvPr id="8" name="Group 34">
              <a:extLst>
                <a:ext uri="{FF2B5EF4-FFF2-40B4-BE49-F238E27FC236}">
                  <a16:creationId xmlns:a16="http://schemas.microsoft.com/office/drawing/2014/main" id="{F6BF08EF-D3BF-C947-AC7B-D94BA97BE6BA}"/>
                </a:ext>
              </a:extLst>
            </p:cNvPr>
            <p:cNvGrpSpPr>
              <a:grpSpLocks/>
            </p:cNvGrpSpPr>
            <p:nvPr/>
          </p:nvGrpSpPr>
          <p:grpSpPr bwMode="auto">
            <a:xfrm>
              <a:off x="3152775" y="3671889"/>
              <a:ext cx="4280029" cy="2833688"/>
              <a:chOff x="1292" y="2251"/>
              <a:chExt cx="2591" cy="1785"/>
            </a:xfrm>
          </p:grpSpPr>
          <p:sp>
            <p:nvSpPr>
              <p:cNvPr id="15" name="Freeform 23">
                <a:extLst>
                  <a:ext uri="{FF2B5EF4-FFF2-40B4-BE49-F238E27FC236}">
                    <a16:creationId xmlns:a16="http://schemas.microsoft.com/office/drawing/2014/main" id="{B4F7DBA6-D8FA-6E40-AF31-51892CE8C435}"/>
                  </a:ext>
                </a:extLst>
              </p:cNvPr>
              <p:cNvSpPr>
                <a:spLocks/>
              </p:cNvSpPr>
              <p:nvPr/>
            </p:nvSpPr>
            <p:spPr bwMode="auto">
              <a:xfrm>
                <a:off x="1756" y="3172"/>
                <a:ext cx="767" cy="595"/>
              </a:xfrm>
              <a:custGeom>
                <a:avLst/>
                <a:gdLst>
                  <a:gd name="T0" fmla="*/ 15 w 1470"/>
                  <a:gd name="T1" fmla="*/ 0 h 1243"/>
                  <a:gd name="T2" fmla="*/ 0 w 1470"/>
                  <a:gd name="T3" fmla="*/ 15 h 1243"/>
                  <a:gd name="T4" fmla="*/ 30 w 1470"/>
                  <a:gd name="T5" fmla="*/ 15 h 1243"/>
                  <a:gd name="T6" fmla="*/ 0 60000 65536"/>
                  <a:gd name="T7" fmla="*/ 0 60000 65536"/>
                  <a:gd name="T8" fmla="*/ 0 60000 65536"/>
                  <a:gd name="T9" fmla="*/ 0 w 1470"/>
                  <a:gd name="T10" fmla="*/ 0 h 1243"/>
                  <a:gd name="T11" fmla="*/ 1470 w 1470"/>
                  <a:gd name="T12" fmla="*/ 1243 h 1243"/>
                </a:gdLst>
                <a:ahLst/>
                <a:cxnLst>
                  <a:cxn ang="T6">
                    <a:pos x="T0" y="T1"/>
                  </a:cxn>
                  <a:cxn ang="T7">
                    <a:pos x="T2" y="T3"/>
                  </a:cxn>
                  <a:cxn ang="T8">
                    <a:pos x="T4" y="T5"/>
                  </a:cxn>
                </a:cxnLst>
                <a:rect l="T9" t="T10" r="T11" b="T12"/>
                <a:pathLst>
                  <a:path w="1470" h="1243">
                    <a:moveTo>
                      <a:pt x="738" y="0"/>
                    </a:moveTo>
                    <a:lnTo>
                      <a:pt x="0" y="1243"/>
                    </a:lnTo>
                    <a:lnTo>
                      <a:pt x="1470" y="1242"/>
                    </a:lnTo>
                  </a:path>
                </a:pathLst>
              </a:custGeom>
              <a:noFill/>
              <a:ln w="22225">
                <a:solidFill>
                  <a:srgbClr val="0033CC"/>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16" name="Freeform 24">
                <a:extLst>
                  <a:ext uri="{FF2B5EF4-FFF2-40B4-BE49-F238E27FC236}">
                    <a16:creationId xmlns:a16="http://schemas.microsoft.com/office/drawing/2014/main" id="{5422B978-85D6-B54E-A010-4EF5FABD95E5}"/>
                  </a:ext>
                </a:extLst>
              </p:cNvPr>
              <p:cNvSpPr>
                <a:spLocks/>
              </p:cNvSpPr>
              <p:nvPr/>
            </p:nvSpPr>
            <p:spPr bwMode="auto">
              <a:xfrm flipH="1">
                <a:off x="2680" y="3172"/>
                <a:ext cx="767" cy="595"/>
              </a:xfrm>
              <a:custGeom>
                <a:avLst/>
                <a:gdLst>
                  <a:gd name="T0" fmla="*/ 15 w 1470"/>
                  <a:gd name="T1" fmla="*/ 0 h 1243"/>
                  <a:gd name="T2" fmla="*/ 0 w 1470"/>
                  <a:gd name="T3" fmla="*/ 15 h 1243"/>
                  <a:gd name="T4" fmla="*/ 30 w 1470"/>
                  <a:gd name="T5" fmla="*/ 15 h 1243"/>
                  <a:gd name="T6" fmla="*/ 0 60000 65536"/>
                  <a:gd name="T7" fmla="*/ 0 60000 65536"/>
                  <a:gd name="T8" fmla="*/ 0 60000 65536"/>
                  <a:gd name="T9" fmla="*/ 0 w 1470"/>
                  <a:gd name="T10" fmla="*/ 0 h 1243"/>
                  <a:gd name="T11" fmla="*/ 1470 w 1470"/>
                  <a:gd name="T12" fmla="*/ 1243 h 1243"/>
                </a:gdLst>
                <a:ahLst/>
                <a:cxnLst>
                  <a:cxn ang="T6">
                    <a:pos x="T0" y="T1"/>
                  </a:cxn>
                  <a:cxn ang="T7">
                    <a:pos x="T2" y="T3"/>
                  </a:cxn>
                  <a:cxn ang="T8">
                    <a:pos x="T4" y="T5"/>
                  </a:cxn>
                </a:cxnLst>
                <a:rect l="T9" t="T10" r="T11" b="T12"/>
                <a:pathLst>
                  <a:path w="1470" h="1243">
                    <a:moveTo>
                      <a:pt x="738" y="0"/>
                    </a:moveTo>
                    <a:lnTo>
                      <a:pt x="0" y="1243"/>
                    </a:lnTo>
                    <a:lnTo>
                      <a:pt x="1470" y="1242"/>
                    </a:lnTo>
                  </a:path>
                </a:pathLst>
              </a:custGeom>
              <a:noFill/>
              <a:ln w="22225">
                <a:solidFill>
                  <a:srgbClr val="0033CC"/>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17" name="Freeform 25">
                <a:extLst>
                  <a:ext uri="{FF2B5EF4-FFF2-40B4-BE49-F238E27FC236}">
                    <a16:creationId xmlns:a16="http://schemas.microsoft.com/office/drawing/2014/main" id="{43E4B7E0-C6CD-6148-B6CA-5D431FDBF5CD}"/>
                  </a:ext>
                </a:extLst>
              </p:cNvPr>
              <p:cNvSpPr>
                <a:spLocks/>
              </p:cNvSpPr>
              <p:nvPr/>
            </p:nvSpPr>
            <p:spPr bwMode="auto">
              <a:xfrm>
                <a:off x="2218" y="2451"/>
                <a:ext cx="772" cy="604"/>
              </a:xfrm>
              <a:custGeom>
                <a:avLst/>
                <a:gdLst>
                  <a:gd name="T0" fmla="*/ 0 w 1477"/>
                  <a:gd name="T1" fmla="*/ 15 h 1261"/>
                  <a:gd name="T2" fmla="*/ 15 w 1477"/>
                  <a:gd name="T3" fmla="*/ 0 h 1261"/>
                  <a:gd name="T4" fmla="*/ 30 w 1477"/>
                  <a:gd name="T5" fmla="*/ 15 h 1261"/>
                  <a:gd name="T6" fmla="*/ 0 60000 65536"/>
                  <a:gd name="T7" fmla="*/ 0 60000 65536"/>
                  <a:gd name="T8" fmla="*/ 0 60000 65536"/>
                  <a:gd name="T9" fmla="*/ 0 w 1477"/>
                  <a:gd name="T10" fmla="*/ 0 h 1261"/>
                  <a:gd name="T11" fmla="*/ 1477 w 1477"/>
                  <a:gd name="T12" fmla="*/ 1261 h 1261"/>
                </a:gdLst>
                <a:ahLst/>
                <a:cxnLst>
                  <a:cxn ang="T6">
                    <a:pos x="T0" y="T1"/>
                  </a:cxn>
                  <a:cxn ang="T7">
                    <a:pos x="T2" y="T3"/>
                  </a:cxn>
                  <a:cxn ang="T8">
                    <a:pos x="T4" y="T5"/>
                  </a:cxn>
                </a:cxnLst>
                <a:rect l="T9" t="T10" r="T11" b="T12"/>
                <a:pathLst>
                  <a:path w="1477" h="1261">
                    <a:moveTo>
                      <a:pt x="0" y="1260"/>
                    </a:moveTo>
                    <a:lnTo>
                      <a:pt x="730" y="0"/>
                    </a:lnTo>
                    <a:lnTo>
                      <a:pt x="1477" y="1261"/>
                    </a:lnTo>
                  </a:path>
                </a:pathLst>
              </a:custGeom>
              <a:noFill/>
              <a:ln w="22225">
                <a:solidFill>
                  <a:srgbClr val="0033CC"/>
                </a:solidFill>
                <a:round/>
                <a:headEnd/>
                <a:tailEnd/>
              </a:ln>
              <a:extLst>
                <a:ext uri="{909E8E84-426E-40dd-AFC4-6F175D3DCCD1}">
                  <a14:hiddenFill xmlns:a14="http://schemas.microsoft.com/office/drawing/2010/main" xmlns="">
                    <a:solidFill>
                      <a:srgbClr val="FFFFFF"/>
                    </a:solidFill>
                  </a14:hiddenFill>
                </a:ext>
              </a:extLst>
            </p:spPr>
            <p:txBody>
              <a:bodyPr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18" name="AutoShape 26">
                <a:extLst>
                  <a:ext uri="{FF2B5EF4-FFF2-40B4-BE49-F238E27FC236}">
                    <a16:creationId xmlns:a16="http://schemas.microsoft.com/office/drawing/2014/main" id="{9C6BB362-2080-0D4A-AE28-2E6AD5BB29FE}"/>
                  </a:ext>
                </a:extLst>
              </p:cNvPr>
              <p:cNvSpPr>
                <a:spLocks noChangeArrowheads="1"/>
              </p:cNvSpPr>
              <p:nvPr/>
            </p:nvSpPr>
            <p:spPr bwMode="auto">
              <a:xfrm flipH="1" flipV="1">
                <a:off x="2202" y="3128"/>
                <a:ext cx="795" cy="617"/>
              </a:xfrm>
              <a:prstGeom prst="triangle">
                <a:avLst>
                  <a:gd name="adj" fmla="val 50000"/>
                </a:avLst>
              </a:prstGeom>
              <a:solidFill>
                <a:srgbClr val="0033CC"/>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spAutoFit/>
              </a:bodyPr>
              <a:lstStyle/>
              <a:p>
                <a:pPr fontAlgn="base">
                  <a:spcBef>
                    <a:spcPct val="0"/>
                  </a:spcBef>
                  <a:spcAft>
                    <a:spcPct val="0"/>
                  </a:spcAft>
                </a:pPr>
                <a:endParaRPr lang="zh-CN" altLang="en-US">
                  <a:solidFill>
                    <a:prstClr val="black"/>
                  </a:solidFill>
                </a:endParaRPr>
              </a:p>
            </p:txBody>
          </p:sp>
          <p:sp>
            <p:nvSpPr>
              <p:cNvPr id="19" name="Text Box 27">
                <a:extLst>
                  <a:ext uri="{FF2B5EF4-FFF2-40B4-BE49-F238E27FC236}">
                    <a16:creationId xmlns:a16="http://schemas.microsoft.com/office/drawing/2014/main" id="{23CCEE73-D768-994E-A978-898AC1A9D8D4}"/>
                  </a:ext>
                </a:extLst>
              </p:cNvPr>
              <p:cNvSpPr txBox="1">
                <a:spLocks noChangeArrowheads="1"/>
              </p:cNvSpPr>
              <p:nvPr/>
            </p:nvSpPr>
            <p:spPr bwMode="auto">
              <a:xfrm>
                <a:off x="2414" y="3207"/>
                <a:ext cx="421" cy="2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fontAlgn="base" hangingPunct="1">
                  <a:spcBef>
                    <a:spcPct val="0"/>
                  </a:spcBef>
                  <a:spcAft>
                    <a:spcPct val="0"/>
                  </a:spcAft>
                </a:pPr>
                <a:r>
                  <a:rPr lang="zh-CN" altLang="en-US" sz="2000" b="1" dirty="0">
                    <a:solidFill>
                      <a:prstClr val="white"/>
                    </a:solidFill>
                    <a:latin typeface="微软雅黑" panose="020B0503020204020204" pitchFamily="34" charset="-122"/>
                    <a:ea typeface="微软雅黑" panose="020B0503020204020204" pitchFamily="34" charset="-122"/>
                  </a:rPr>
                  <a:t>定位</a:t>
                </a:r>
              </a:p>
            </p:txBody>
          </p:sp>
          <p:sp>
            <p:nvSpPr>
              <p:cNvPr id="20" name="Rectangle 28">
                <a:extLst>
                  <a:ext uri="{FF2B5EF4-FFF2-40B4-BE49-F238E27FC236}">
                    <a16:creationId xmlns:a16="http://schemas.microsoft.com/office/drawing/2014/main" id="{B89980B1-62F0-184E-94AC-BCA9895D9392}"/>
                  </a:ext>
                </a:extLst>
              </p:cNvPr>
              <p:cNvSpPr>
                <a:spLocks noChangeArrowheads="1"/>
              </p:cNvSpPr>
              <p:nvPr/>
            </p:nvSpPr>
            <p:spPr bwMode="auto">
              <a:xfrm>
                <a:off x="2380" y="2821"/>
                <a:ext cx="529" cy="2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为谁做</a:t>
                </a:r>
              </a:p>
            </p:txBody>
          </p:sp>
          <p:sp>
            <p:nvSpPr>
              <p:cNvPr id="21" name="Rectangle 29">
                <a:extLst>
                  <a:ext uri="{FF2B5EF4-FFF2-40B4-BE49-F238E27FC236}">
                    <a16:creationId xmlns:a16="http://schemas.microsoft.com/office/drawing/2014/main" id="{5E61955F-662F-BF4A-B582-B152D3C61620}"/>
                  </a:ext>
                </a:extLst>
              </p:cNvPr>
              <p:cNvSpPr>
                <a:spLocks noChangeArrowheads="1"/>
              </p:cNvSpPr>
              <p:nvPr/>
            </p:nvSpPr>
            <p:spPr bwMode="auto">
              <a:xfrm>
                <a:off x="1967" y="3490"/>
                <a:ext cx="529" cy="2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做什么</a:t>
                </a:r>
              </a:p>
            </p:txBody>
          </p:sp>
          <p:sp>
            <p:nvSpPr>
              <p:cNvPr id="22" name="Rectangle 30">
                <a:extLst>
                  <a:ext uri="{FF2B5EF4-FFF2-40B4-BE49-F238E27FC236}">
                    <a16:creationId xmlns:a16="http://schemas.microsoft.com/office/drawing/2014/main" id="{C5CD660B-D932-AE40-9BE3-C4832261C18F}"/>
                  </a:ext>
                </a:extLst>
              </p:cNvPr>
              <p:cNvSpPr>
                <a:spLocks noChangeArrowheads="1"/>
              </p:cNvSpPr>
              <p:nvPr/>
            </p:nvSpPr>
            <p:spPr bwMode="auto">
              <a:xfrm>
                <a:off x="2699" y="3385"/>
                <a:ext cx="591" cy="4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做到什么程度</a:t>
                </a:r>
              </a:p>
            </p:txBody>
          </p:sp>
          <p:sp>
            <p:nvSpPr>
              <p:cNvPr id="23" name="Rectangle 31">
                <a:extLst>
                  <a:ext uri="{FF2B5EF4-FFF2-40B4-BE49-F238E27FC236}">
                    <a16:creationId xmlns:a16="http://schemas.microsoft.com/office/drawing/2014/main" id="{BEE88D4D-FF24-3B4A-AA39-277272F47543}"/>
                  </a:ext>
                </a:extLst>
              </p:cNvPr>
              <p:cNvSpPr>
                <a:spLocks noChangeArrowheads="1"/>
              </p:cNvSpPr>
              <p:nvPr/>
            </p:nvSpPr>
            <p:spPr bwMode="auto">
              <a:xfrm>
                <a:off x="1292" y="3802"/>
                <a:ext cx="948" cy="2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顾客价值定位</a:t>
                </a:r>
              </a:p>
            </p:txBody>
          </p:sp>
          <p:sp>
            <p:nvSpPr>
              <p:cNvPr id="24" name="Rectangle 32">
                <a:extLst>
                  <a:ext uri="{FF2B5EF4-FFF2-40B4-BE49-F238E27FC236}">
                    <a16:creationId xmlns:a16="http://schemas.microsoft.com/office/drawing/2014/main" id="{17CC79F6-6773-0E43-A004-1D89A4122C3F}"/>
                  </a:ext>
                </a:extLst>
              </p:cNvPr>
              <p:cNvSpPr>
                <a:spLocks noChangeArrowheads="1"/>
              </p:cNvSpPr>
              <p:nvPr/>
            </p:nvSpPr>
            <p:spPr bwMode="auto">
              <a:xfrm>
                <a:off x="3214" y="3801"/>
                <a:ext cx="669" cy="2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目标定位</a:t>
                </a:r>
              </a:p>
            </p:txBody>
          </p:sp>
          <p:sp>
            <p:nvSpPr>
              <p:cNvPr id="25" name="Rectangle 33">
                <a:extLst>
                  <a:ext uri="{FF2B5EF4-FFF2-40B4-BE49-F238E27FC236}">
                    <a16:creationId xmlns:a16="http://schemas.microsoft.com/office/drawing/2014/main" id="{276602AD-E397-AB4B-96A3-8DFEE24E832F}"/>
                  </a:ext>
                </a:extLst>
              </p:cNvPr>
              <p:cNvSpPr>
                <a:spLocks noChangeArrowheads="1"/>
              </p:cNvSpPr>
              <p:nvPr/>
            </p:nvSpPr>
            <p:spPr bwMode="auto">
              <a:xfrm>
                <a:off x="2182" y="2251"/>
                <a:ext cx="948" cy="2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目标顾客定位</a:t>
                </a:r>
              </a:p>
            </p:txBody>
          </p:sp>
        </p:grpSp>
        <p:sp>
          <p:nvSpPr>
            <p:cNvPr id="9" name="Line 38">
              <a:extLst>
                <a:ext uri="{FF2B5EF4-FFF2-40B4-BE49-F238E27FC236}">
                  <a16:creationId xmlns:a16="http://schemas.microsoft.com/office/drawing/2014/main" id="{88D8533B-1013-1E48-B939-FC4AAE3BCFC3}"/>
                </a:ext>
              </a:extLst>
            </p:cNvPr>
            <p:cNvSpPr>
              <a:spLocks noChangeShapeType="1"/>
            </p:cNvSpPr>
            <p:nvPr/>
          </p:nvSpPr>
          <p:spPr bwMode="auto">
            <a:xfrm flipH="1" flipV="1">
              <a:off x="3873500" y="5472113"/>
              <a:ext cx="360363" cy="2159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Arial" charset="0"/>
              </a:endParaRPr>
            </a:p>
          </p:txBody>
        </p:sp>
        <p:sp>
          <p:nvSpPr>
            <p:cNvPr id="10" name="Line 39">
              <a:extLst>
                <a:ext uri="{FF2B5EF4-FFF2-40B4-BE49-F238E27FC236}">
                  <a16:creationId xmlns:a16="http://schemas.microsoft.com/office/drawing/2014/main" id="{A502DED1-90AD-DD45-8D37-6FF4A1DD30FC}"/>
                </a:ext>
              </a:extLst>
            </p:cNvPr>
            <p:cNvSpPr>
              <a:spLocks noChangeShapeType="1"/>
            </p:cNvSpPr>
            <p:nvPr/>
          </p:nvSpPr>
          <p:spPr bwMode="auto">
            <a:xfrm flipV="1">
              <a:off x="5602288" y="4391025"/>
              <a:ext cx="358775" cy="2159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Arial" charset="0"/>
              </a:endParaRPr>
            </a:p>
          </p:txBody>
        </p:sp>
        <p:sp>
          <p:nvSpPr>
            <p:cNvPr id="11" name="Line 40">
              <a:extLst>
                <a:ext uri="{FF2B5EF4-FFF2-40B4-BE49-F238E27FC236}">
                  <a16:creationId xmlns:a16="http://schemas.microsoft.com/office/drawing/2014/main" id="{4DB134FE-4D4B-2C43-A4D4-D8A202AE06EC}"/>
                </a:ext>
              </a:extLst>
            </p:cNvPr>
            <p:cNvSpPr>
              <a:spLocks noChangeShapeType="1"/>
            </p:cNvSpPr>
            <p:nvPr/>
          </p:nvSpPr>
          <p:spPr bwMode="auto">
            <a:xfrm flipV="1">
              <a:off x="6249988" y="5399088"/>
              <a:ext cx="360362" cy="2159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zh-CN" altLang="en-US">
                <a:solidFill>
                  <a:prstClr val="black"/>
                </a:solidFill>
                <a:latin typeface="Arial" charset="0"/>
              </a:endParaRPr>
            </a:p>
          </p:txBody>
        </p:sp>
        <p:sp>
          <p:nvSpPr>
            <p:cNvPr id="12" name="Rectangle 31">
              <a:extLst>
                <a:ext uri="{FF2B5EF4-FFF2-40B4-BE49-F238E27FC236}">
                  <a16:creationId xmlns:a16="http://schemas.microsoft.com/office/drawing/2014/main" id="{A3746EC6-0DD6-6E4E-A043-F66CD2101733}"/>
                </a:ext>
              </a:extLst>
            </p:cNvPr>
            <p:cNvSpPr>
              <a:spLocks noChangeArrowheads="1"/>
            </p:cNvSpPr>
            <p:nvPr/>
          </p:nvSpPr>
          <p:spPr bwMode="auto">
            <a:xfrm>
              <a:off x="2889250" y="5062538"/>
              <a:ext cx="1111250" cy="37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服务方向</a:t>
              </a:r>
            </a:p>
          </p:txBody>
        </p:sp>
        <p:sp>
          <p:nvSpPr>
            <p:cNvPr id="13" name="Rectangle 31">
              <a:extLst>
                <a:ext uri="{FF2B5EF4-FFF2-40B4-BE49-F238E27FC236}">
                  <a16:creationId xmlns:a16="http://schemas.microsoft.com/office/drawing/2014/main" id="{5E01839F-7393-3E43-A22A-DD01AB1F18AD}"/>
                </a:ext>
              </a:extLst>
            </p:cNvPr>
            <p:cNvSpPr>
              <a:spLocks noChangeArrowheads="1"/>
            </p:cNvSpPr>
            <p:nvPr/>
          </p:nvSpPr>
          <p:spPr bwMode="auto">
            <a:xfrm>
              <a:off x="6103938" y="4143375"/>
              <a:ext cx="1111250" cy="37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服务对象</a:t>
              </a:r>
            </a:p>
          </p:txBody>
        </p:sp>
        <p:sp>
          <p:nvSpPr>
            <p:cNvPr id="14" name="Rectangle 31">
              <a:extLst>
                <a:ext uri="{FF2B5EF4-FFF2-40B4-BE49-F238E27FC236}">
                  <a16:creationId xmlns:a16="http://schemas.microsoft.com/office/drawing/2014/main" id="{D47576DF-DB79-B140-8788-941AAE2FAAFC}"/>
                </a:ext>
              </a:extLst>
            </p:cNvPr>
            <p:cNvSpPr>
              <a:spLocks noChangeArrowheads="1"/>
            </p:cNvSpPr>
            <p:nvPr/>
          </p:nvSpPr>
          <p:spPr bwMode="auto">
            <a:xfrm>
              <a:off x="6643688" y="5072063"/>
              <a:ext cx="879475" cy="371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lIns="90000" tIns="46800" rIns="90000" bIns="46800">
              <a:spAutoFit/>
            </a:bodyPr>
            <a:lstStyle/>
            <a:p>
              <a:pPr fontAlgn="base">
                <a:spcBef>
                  <a:spcPct val="0"/>
                </a:spcBef>
                <a:spcAft>
                  <a:spcPct val="0"/>
                </a:spcAft>
              </a:pPr>
              <a:r>
                <a:rPr lang="zh-CN" altLang="en-US" b="1" dirty="0">
                  <a:solidFill>
                    <a:prstClr val="black"/>
                  </a:solidFill>
                  <a:latin typeface="微软雅黑" panose="020B0503020204020204" pitchFamily="34" charset="-122"/>
                  <a:ea typeface="微软雅黑" panose="020B0503020204020204" pitchFamily="34" charset="-122"/>
                </a:rPr>
                <a:t>贡献率</a:t>
              </a:r>
            </a:p>
          </p:txBody>
        </p:sp>
      </p:grpSp>
    </p:spTree>
    <p:extLst>
      <p:ext uri="{BB962C8B-B14F-4D97-AF65-F5344CB8AC3E}">
        <p14:creationId xmlns:p14="http://schemas.microsoft.com/office/powerpoint/2010/main" val="16877296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组织目标方案的确定</a:t>
            </a:r>
          </a:p>
        </p:txBody>
      </p:sp>
      <p:sp>
        <p:nvSpPr>
          <p:cNvPr id="7" name="Oval 24">
            <a:extLst>
              <a:ext uri="{FF2B5EF4-FFF2-40B4-BE49-F238E27FC236}">
                <a16:creationId xmlns:a16="http://schemas.microsoft.com/office/drawing/2014/main" id="{F65C55C7-D623-C240-9686-65F14372239E}"/>
              </a:ext>
            </a:extLst>
          </p:cNvPr>
          <p:cNvSpPr/>
          <p:nvPr/>
        </p:nvSpPr>
        <p:spPr bwMode="auto">
          <a:xfrm>
            <a:off x="2632061" y="2765039"/>
            <a:ext cx="3240360" cy="2376264"/>
          </a:xfrm>
          <a:prstGeom prst="ellipse">
            <a:avLst/>
          </a:prstGeom>
          <a:solidFill>
            <a:srgbClr val="FFFF00"/>
          </a:solidFill>
          <a:ln w="9525" cap="flat" cmpd="sng" algn="ctr">
            <a:solidFill>
              <a:schemeClr val="tx1"/>
            </a:solidFill>
            <a:prstDash val="solid"/>
            <a:miter lim="800000"/>
            <a:headEnd type="none" w="med" len="med"/>
            <a:tailEnd type="none" w="med" len="med"/>
          </a:ln>
          <a:effectLst>
            <a:outerShdw dist="35921" dir="2700000" algn="ctr" rotWithShape="0">
              <a:schemeClr val="bg2"/>
            </a:outerShdw>
          </a:effectLst>
        </p:spPr>
        <p:txBody>
          <a:bodyPr vert="horz" wrap="none" lIns="91440" tIns="36000" rIns="91440" bIns="3600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2400" b="1" i="0" u="none" strike="noStrike" cap="none" normalizeH="0" baseline="0" dirty="0">
                <a:ln>
                  <a:noFill/>
                </a:ln>
                <a:solidFill>
                  <a:schemeClr val="tx1"/>
                </a:solidFill>
                <a:effectLst/>
                <a:latin typeface="微软雅黑" pitchFamily="34" charset="-122"/>
                <a:ea typeface="微软雅黑" pitchFamily="34" charset="-122"/>
              </a:rPr>
              <a:t>可以做</a:t>
            </a:r>
            <a:endParaRPr kumimoji="0" lang="en-US" sz="2400" b="1" i="0" u="none" strike="noStrike" cap="none" normalizeH="0" baseline="0" dirty="0">
              <a:ln>
                <a:noFill/>
              </a:ln>
              <a:solidFill>
                <a:schemeClr val="tx1"/>
              </a:solidFill>
              <a:effectLst/>
              <a:latin typeface="微软雅黑" pitchFamily="34" charset="-122"/>
              <a:ea typeface="微软雅黑" pitchFamily="34" charset="-122"/>
            </a:endParaRPr>
          </a:p>
        </p:txBody>
      </p:sp>
      <p:sp>
        <p:nvSpPr>
          <p:cNvPr id="8" name="Oval 25">
            <a:extLst>
              <a:ext uri="{FF2B5EF4-FFF2-40B4-BE49-F238E27FC236}">
                <a16:creationId xmlns:a16="http://schemas.microsoft.com/office/drawing/2014/main" id="{88515C95-62C9-494D-B7DB-F0B29706D27D}"/>
              </a:ext>
            </a:extLst>
          </p:cNvPr>
          <p:cNvSpPr/>
          <p:nvPr/>
        </p:nvSpPr>
        <p:spPr bwMode="auto">
          <a:xfrm>
            <a:off x="4576277" y="2621023"/>
            <a:ext cx="3384376" cy="2592288"/>
          </a:xfrm>
          <a:prstGeom prst="ellipse">
            <a:avLst/>
          </a:prstGeom>
          <a:solidFill>
            <a:srgbClr val="B7FF69"/>
          </a:solidFill>
          <a:ln w="9525" cap="flat" cmpd="sng" algn="ctr">
            <a:solidFill>
              <a:schemeClr val="tx1"/>
            </a:solidFill>
            <a:prstDash val="solid"/>
            <a:miter lim="800000"/>
            <a:headEnd type="none" w="med" len="med"/>
            <a:tailEnd type="none" w="med" len="med"/>
          </a:ln>
          <a:effectLst>
            <a:outerShdw dist="35921" dir="2700000" algn="ctr" rotWithShape="0">
              <a:schemeClr val="bg2"/>
            </a:outerShdw>
          </a:effectLst>
        </p:spPr>
        <p:txBody>
          <a:bodyPr vert="horz" wrap="none" lIns="91440" tIns="36000" rIns="91440" bIns="36000" numCol="1" rtlCol="0" anchor="ctr" anchorCtr="0" compatLnSpc="1">
            <a:prstTxWarp prst="textNoShape">
              <a:avLst/>
            </a:prstTxWarp>
          </a:bodyPr>
          <a:lstStyle/>
          <a:p>
            <a:pPr marL="0" marR="0" indent="0" algn="r" defTabSz="914400" rtl="0" eaLnBrk="1" fontAlgn="base" latinLnBrk="0" hangingPunct="1">
              <a:lnSpc>
                <a:spcPct val="100000"/>
              </a:lnSpc>
              <a:spcBef>
                <a:spcPct val="0"/>
              </a:spcBef>
              <a:spcAft>
                <a:spcPct val="0"/>
              </a:spcAft>
              <a:buClrTx/>
              <a:buSzTx/>
              <a:buFontTx/>
              <a:buNone/>
              <a:tabLst/>
            </a:pPr>
            <a:r>
              <a:rPr kumimoji="0" lang="zh-CN" altLang="en-US" sz="2400" b="1" i="0" u="none" strike="noStrike" cap="none" normalizeH="0" baseline="0" dirty="0">
                <a:ln>
                  <a:noFill/>
                </a:ln>
                <a:solidFill>
                  <a:schemeClr val="tx1"/>
                </a:solidFill>
                <a:effectLst/>
                <a:latin typeface="微软雅黑" pitchFamily="34" charset="-122"/>
                <a:ea typeface="微软雅黑" pitchFamily="34" charset="-122"/>
              </a:rPr>
              <a:t>能够做</a:t>
            </a:r>
            <a:endParaRPr kumimoji="0" lang="en-US" sz="2400" b="1" i="0" u="none" strike="noStrike" cap="none" normalizeH="0" baseline="0" dirty="0">
              <a:ln>
                <a:noFill/>
              </a:ln>
              <a:solidFill>
                <a:schemeClr val="tx1"/>
              </a:solidFill>
              <a:effectLst/>
              <a:latin typeface="微软雅黑" pitchFamily="34" charset="-122"/>
              <a:ea typeface="微软雅黑" pitchFamily="34" charset="-122"/>
            </a:endParaRPr>
          </a:p>
        </p:txBody>
      </p:sp>
      <p:sp>
        <p:nvSpPr>
          <p:cNvPr id="9" name="TextBox 26">
            <a:extLst>
              <a:ext uri="{FF2B5EF4-FFF2-40B4-BE49-F238E27FC236}">
                <a16:creationId xmlns:a16="http://schemas.microsoft.com/office/drawing/2014/main" id="{1513239A-F3BD-8B42-9308-F43A8B14F093}"/>
              </a:ext>
            </a:extLst>
          </p:cNvPr>
          <p:cNvSpPr txBox="1"/>
          <p:nvPr/>
        </p:nvSpPr>
        <p:spPr>
          <a:xfrm>
            <a:off x="1911981" y="2909055"/>
            <a:ext cx="1296144" cy="400110"/>
          </a:xfrm>
          <a:prstGeom prst="rect">
            <a:avLst/>
          </a:prstGeom>
          <a:noFill/>
        </p:spPr>
        <p:txBody>
          <a:bodyPr wrap="square" rtlCol="0">
            <a:spAutoFit/>
          </a:bodyPr>
          <a:lstStyle/>
          <a:p>
            <a:r>
              <a:rPr lang="zh-CN" altLang="en-US" sz="2000" b="1" dirty="0">
                <a:latin typeface="微软雅黑" pitchFamily="34" charset="-122"/>
                <a:ea typeface="微软雅黑" pitchFamily="34" charset="-122"/>
              </a:rPr>
              <a:t>不可以做</a:t>
            </a:r>
            <a:endParaRPr lang="en-US" sz="2000" b="1" dirty="0">
              <a:latin typeface="微软雅黑" pitchFamily="34" charset="-122"/>
              <a:ea typeface="微软雅黑" pitchFamily="34" charset="-122"/>
            </a:endParaRPr>
          </a:p>
        </p:txBody>
      </p:sp>
      <p:sp>
        <p:nvSpPr>
          <p:cNvPr id="10" name="TextBox 27">
            <a:extLst>
              <a:ext uri="{FF2B5EF4-FFF2-40B4-BE49-F238E27FC236}">
                <a16:creationId xmlns:a16="http://schemas.microsoft.com/office/drawing/2014/main" id="{83AE45EA-861C-7142-AC6F-A700CB4ECEDD}"/>
              </a:ext>
            </a:extLst>
          </p:cNvPr>
          <p:cNvSpPr txBox="1"/>
          <p:nvPr/>
        </p:nvSpPr>
        <p:spPr>
          <a:xfrm>
            <a:off x="7888645" y="2981063"/>
            <a:ext cx="1296144" cy="400110"/>
          </a:xfrm>
          <a:prstGeom prst="rect">
            <a:avLst/>
          </a:prstGeom>
          <a:noFill/>
        </p:spPr>
        <p:txBody>
          <a:bodyPr wrap="square" rtlCol="0">
            <a:spAutoFit/>
          </a:bodyPr>
          <a:lstStyle/>
          <a:p>
            <a:r>
              <a:rPr lang="zh-CN" altLang="en-US" sz="2000" b="1" dirty="0">
                <a:latin typeface="微软雅黑" pitchFamily="34" charset="-122"/>
                <a:ea typeface="微软雅黑" pitchFamily="34" charset="-122"/>
              </a:rPr>
              <a:t>不能够做</a:t>
            </a:r>
            <a:endParaRPr lang="en-US" sz="2000" b="1" dirty="0">
              <a:latin typeface="微软雅黑" pitchFamily="34" charset="-122"/>
              <a:ea typeface="微软雅黑" pitchFamily="34" charset="-122"/>
            </a:endParaRPr>
          </a:p>
        </p:txBody>
      </p:sp>
      <p:sp>
        <p:nvSpPr>
          <p:cNvPr id="11" name="Oval 28">
            <a:extLst>
              <a:ext uri="{FF2B5EF4-FFF2-40B4-BE49-F238E27FC236}">
                <a16:creationId xmlns:a16="http://schemas.microsoft.com/office/drawing/2014/main" id="{D83095B8-2A60-1E4D-95DA-A33B4B49C6AA}"/>
              </a:ext>
            </a:extLst>
          </p:cNvPr>
          <p:cNvSpPr/>
          <p:nvPr/>
        </p:nvSpPr>
        <p:spPr bwMode="auto">
          <a:xfrm>
            <a:off x="4288245" y="4061183"/>
            <a:ext cx="2664296" cy="2088232"/>
          </a:xfrm>
          <a:prstGeom prst="ellipse">
            <a:avLst/>
          </a:prstGeom>
          <a:solidFill>
            <a:schemeClr val="accent1"/>
          </a:solidFill>
          <a:ln w="9525" cap="flat" cmpd="sng" algn="ctr">
            <a:solidFill>
              <a:schemeClr val="tx1"/>
            </a:solidFill>
            <a:prstDash val="solid"/>
            <a:miter lim="800000"/>
            <a:headEnd type="none" w="med" len="med"/>
            <a:tailEnd type="none" w="med" len="med"/>
          </a:ln>
          <a:effectLst>
            <a:outerShdw dist="35921" dir="2700000" algn="ctr" rotWithShape="0">
              <a:schemeClr val="bg2"/>
            </a:outerShdw>
          </a:effectLst>
        </p:spPr>
        <p:txBody>
          <a:bodyPr vert="horz" wrap="none" lIns="91440" tIns="36000" rIns="91440" bIns="3600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altLang="zh-CN" sz="1800" b="0" i="0" u="none" strike="noStrike" cap="none" normalizeH="0" baseline="0" dirty="0">
              <a:ln>
                <a:noFill/>
              </a:ln>
              <a:solidFill>
                <a:schemeClr val="tx1"/>
              </a:solidFill>
              <a:effectLst/>
              <a:latin typeface="微软雅黑" pitchFamily="34" charset="-122"/>
              <a:ea typeface="微软雅黑" pitchFamily="34" charset="-122"/>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a:ln>
                  <a:noFill/>
                </a:ln>
                <a:solidFill>
                  <a:schemeClr val="tx1"/>
                </a:solidFill>
                <a:effectLst/>
                <a:latin typeface="微软雅黑" pitchFamily="34" charset="-122"/>
                <a:ea typeface="微软雅黑" pitchFamily="34" charset="-122"/>
              </a:rPr>
              <a:t>愿意做</a:t>
            </a:r>
            <a:endParaRPr kumimoji="0" lang="en-US" altLang="zh-CN" sz="2000" b="1" i="0" u="none" strike="noStrike" cap="none" normalizeH="0" baseline="0" dirty="0">
              <a:ln>
                <a:noFill/>
              </a:ln>
              <a:solidFill>
                <a:schemeClr val="tx1"/>
              </a:solidFill>
              <a:effectLst/>
              <a:latin typeface="微软雅黑" pitchFamily="34" charset="-122"/>
              <a:ea typeface="微软雅黑" pitchFamily="34" charset="-122"/>
            </a:endParaRPr>
          </a:p>
          <a:p>
            <a:pPr marL="0" marR="0" indent="0" algn="ctr" defTabSz="914400" rtl="0" eaLnBrk="1" fontAlgn="base" latinLnBrk="0" hangingPunct="1">
              <a:lnSpc>
                <a:spcPct val="100000"/>
              </a:lnSpc>
              <a:spcBef>
                <a:spcPct val="0"/>
              </a:spcBef>
              <a:spcAft>
                <a:spcPct val="0"/>
              </a:spcAft>
              <a:buClrTx/>
              <a:buSzTx/>
              <a:buFontTx/>
              <a:buNone/>
              <a:tabLst/>
            </a:pPr>
            <a:r>
              <a:rPr lang="zh-CN" altLang="en-US" sz="2000" b="1" dirty="0">
                <a:latin typeface="微软雅黑" pitchFamily="34" charset="-122"/>
                <a:ea typeface="微软雅黑" pitchFamily="34" charset="-122"/>
              </a:rPr>
              <a:t>值得做</a:t>
            </a:r>
            <a:endParaRPr kumimoji="0" lang="en-US" sz="2000" b="1" i="0" u="none" strike="noStrike" cap="none" normalizeH="0" baseline="0" dirty="0">
              <a:ln>
                <a:noFill/>
              </a:ln>
              <a:solidFill>
                <a:schemeClr val="tx1"/>
              </a:solidFill>
              <a:effectLst/>
              <a:latin typeface="微软雅黑" pitchFamily="34" charset="-122"/>
              <a:ea typeface="微软雅黑" pitchFamily="34" charset="-122"/>
            </a:endParaRPr>
          </a:p>
        </p:txBody>
      </p:sp>
      <p:sp>
        <p:nvSpPr>
          <p:cNvPr id="12" name="Oval 29">
            <a:extLst>
              <a:ext uri="{FF2B5EF4-FFF2-40B4-BE49-F238E27FC236}">
                <a16:creationId xmlns:a16="http://schemas.microsoft.com/office/drawing/2014/main" id="{C985F608-BC3C-E643-98CF-6C20CCF6125B}"/>
              </a:ext>
            </a:extLst>
          </p:cNvPr>
          <p:cNvSpPr/>
          <p:nvPr/>
        </p:nvSpPr>
        <p:spPr bwMode="auto">
          <a:xfrm>
            <a:off x="4864309" y="4133191"/>
            <a:ext cx="1512168" cy="720080"/>
          </a:xfrm>
          <a:prstGeom prst="ellipse">
            <a:avLst/>
          </a:prstGeom>
          <a:solidFill>
            <a:srgbClr val="FF0000"/>
          </a:solidFill>
          <a:ln w="9525" cap="flat" cmpd="sng" algn="ctr">
            <a:solidFill>
              <a:schemeClr val="tx1"/>
            </a:solidFill>
            <a:prstDash val="solid"/>
            <a:miter lim="800000"/>
            <a:headEnd type="none" w="med" len="med"/>
            <a:tailEnd type="none" w="med" len="med"/>
          </a:ln>
          <a:effectLst>
            <a:outerShdw dist="35921" dir="2700000" algn="ctr" rotWithShape="0">
              <a:schemeClr val="bg2"/>
            </a:outerShdw>
          </a:effectLst>
        </p:spPr>
        <p:txBody>
          <a:bodyPr vert="horz" wrap="none" lIns="91440" tIns="36000" rIns="91440" bIns="3600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微软雅黑" pitchFamily="34" charset="-122"/>
              <a:ea typeface="微软雅黑" pitchFamily="34" charset="-122"/>
            </a:endParaRPr>
          </a:p>
        </p:txBody>
      </p:sp>
      <p:sp>
        <p:nvSpPr>
          <p:cNvPr id="13" name="Oval Callout 30">
            <a:extLst>
              <a:ext uri="{FF2B5EF4-FFF2-40B4-BE49-F238E27FC236}">
                <a16:creationId xmlns:a16="http://schemas.microsoft.com/office/drawing/2014/main" id="{24D349C2-A0DE-7149-95BF-52DB16F92163}"/>
              </a:ext>
            </a:extLst>
          </p:cNvPr>
          <p:cNvSpPr/>
          <p:nvPr/>
        </p:nvSpPr>
        <p:spPr bwMode="auto">
          <a:xfrm rot="2831913">
            <a:off x="8268445" y="4099099"/>
            <a:ext cx="2234088" cy="833598"/>
          </a:xfrm>
          <a:prstGeom prst="wedgeEllipseCallout">
            <a:avLst>
              <a:gd name="adj1" fmla="val -102270"/>
              <a:gd name="adj2" fmla="val 313644"/>
            </a:avLst>
          </a:prstGeom>
          <a:solidFill>
            <a:srgbClr val="E6A5FF"/>
          </a:solidFill>
          <a:ln w="9525" cap="flat" cmpd="sng" algn="ctr">
            <a:solidFill>
              <a:schemeClr val="tx1"/>
            </a:solidFill>
            <a:prstDash val="solid"/>
            <a:miter lim="800000"/>
            <a:headEnd type="none" w="med" len="med"/>
            <a:tailEnd type="none" w="med" len="med"/>
          </a:ln>
          <a:effectLst>
            <a:outerShdw dist="35921" dir="2700000" algn="ctr" rotWithShape="0">
              <a:schemeClr val="bg2"/>
            </a:outerShdw>
          </a:effectLst>
        </p:spPr>
        <p:txBody>
          <a:bodyPr vert="horz" wrap="none" lIns="91440" tIns="36000" rIns="91440" bIns="3600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a:ln>
                  <a:noFill/>
                </a:ln>
                <a:solidFill>
                  <a:schemeClr val="tx1"/>
                </a:solidFill>
                <a:effectLst/>
                <a:latin typeface="微软雅黑" pitchFamily="34" charset="-122"/>
                <a:ea typeface="微软雅黑" pitchFamily="34" charset="-122"/>
              </a:rPr>
              <a:t>目标方案可行域</a:t>
            </a:r>
            <a:endParaRPr kumimoji="0" lang="en-US" sz="1800" b="1" i="0" u="none" strike="noStrike" cap="none" normalizeH="0" baseline="0" dirty="0">
              <a:ln>
                <a:noFill/>
              </a:ln>
              <a:solidFill>
                <a:schemeClr val="tx1"/>
              </a:solidFill>
              <a:effectLst/>
              <a:latin typeface="微软雅黑" pitchFamily="34" charset="-122"/>
              <a:ea typeface="微软雅黑" pitchFamily="34" charset="-122"/>
            </a:endParaRPr>
          </a:p>
        </p:txBody>
      </p:sp>
      <p:sp>
        <p:nvSpPr>
          <p:cNvPr id="14" name="TextBox 32">
            <a:extLst>
              <a:ext uri="{FF2B5EF4-FFF2-40B4-BE49-F238E27FC236}">
                <a16:creationId xmlns:a16="http://schemas.microsoft.com/office/drawing/2014/main" id="{6C004C8C-BFEB-2A4C-9C54-1A8764EA877F}"/>
              </a:ext>
            </a:extLst>
          </p:cNvPr>
          <p:cNvSpPr txBox="1"/>
          <p:nvPr/>
        </p:nvSpPr>
        <p:spPr>
          <a:xfrm>
            <a:off x="2992101" y="5501343"/>
            <a:ext cx="1296144" cy="400110"/>
          </a:xfrm>
          <a:prstGeom prst="rect">
            <a:avLst/>
          </a:prstGeom>
          <a:noFill/>
        </p:spPr>
        <p:txBody>
          <a:bodyPr wrap="square" rtlCol="0">
            <a:spAutoFit/>
          </a:bodyPr>
          <a:lstStyle/>
          <a:p>
            <a:r>
              <a:rPr lang="zh-CN" altLang="en-US" sz="2000" b="1" dirty="0">
                <a:latin typeface="微软雅黑" pitchFamily="34" charset="-122"/>
                <a:ea typeface="微软雅黑" pitchFamily="34" charset="-122"/>
              </a:rPr>
              <a:t>不愿意做</a:t>
            </a:r>
            <a:endParaRPr lang="en-US" sz="2000" b="1" dirty="0">
              <a:latin typeface="微软雅黑" pitchFamily="34" charset="-122"/>
              <a:ea typeface="微软雅黑" pitchFamily="34" charset="-122"/>
            </a:endParaRPr>
          </a:p>
        </p:txBody>
      </p:sp>
      <p:sp>
        <p:nvSpPr>
          <p:cNvPr id="15" name="TextBox 33">
            <a:extLst>
              <a:ext uri="{FF2B5EF4-FFF2-40B4-BE49-F238E27FC236}">
                <a16:creationId xmlns:a16="http://schemas.microsoft.com/office/drawing/2014/main" id="{F71DC733-D55C-774E-8CA3-986E99F2498A}"/>
              </a:ext>
            </a:extLst>
          </p:cNvPr>
          <p:cNvSpPr txBox="1"/>
          <p:nvPr/>
        </p:nvSpPr>
        <p:spPr>
          <a:xfrm>
            <a:off x="7168565" y="5389265"/>
            <a:ext cx="1296144" cy="400110"/>
          </a:xfrm>
          <a:prstGeom prst="rect">
            <a:avLst/>
          </a:prstGeom>
          <a:noFill/>
        </p:spPr>
        <p:txBody>
          <a:bodyPr wrap="square" rtlCol="0">
            <a:spAutoFit/>
          </a:bodyPr>
          <a:lstStyle/>
          <a:p>
            <a:r>
              <a:rPr lang="zh-CN" altLang="en-US" sz="2000" b="1" dirty="0">
                <a:latin typeface="微软雅黑" pitchFamily="34" charset="-122"/>
                <a:ea typeface="微软雅黑" pitchFamily="34" charset="-122"/>
              </a:rPr>
              <a:t>不值得做</a:t>
            </a:r>
            <a:endParaRPr lang="en-US" sz="2000" b="1" dirty="0">
              <a:latin typeface="微软雅黑" pitchFamily="34" charset="-122"/>
              <a:ea typeface="微软雅黑" pitchFamily="34" charset="-122"/>
            </a:endParaRPr>
          </a:p>
        </p:txBody>
      </p:sp>
      <p:sp>
        <p:nvSpPr>
          <p:cNvPr id="16" name="TextBox 34">
            <a:extLst>
              <a:ext uri="{FF2B5EF4-FFF2-40B4-BE49-F238E27FC236}">
                <a16:creationId xmlns:a16="http://schemas.microsoft.com/office/drawing/2014/main" id="{FA50C51E-A482-EB4A-8952-F708AF30726B}"/>
              </a:ext>
            </a:extLst>
          </p:cNvPr>
          <p:cNvSpPr txBox="1"/>
          <p:nvPr/>
        </p:nvSpPr>
        <p:spPr>
          <a:xfrm>
            <a:off x="2200013" y="2044959"/>
            <a:ext cx="1944216" cy="400110"/>
          </a:xfrm>
          <a:prstGeom prst="rect">
            <a:avLst/>
          </a:prstGeom>
          <a:ln w="38100" cmpd="sng">
            <a:solidFill>
              <a:srgbClr val="ED8407"/>
            </a:solidFill>
            <a:prstDash val="solid"/>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zh-CN" altLang="en-US" sz="2000" b="1" dirty="0">
                <a:latin typeface="微软雅黑" pitchFamily="34" charset="-122"/>
                <a:ea typeface="微软雅黑" pitchFamily="34" charset="-122"/>
              </a:rPr>
              <a:t>外部愿景分析</a:t>
            </a:r>
            <a:endParaRPr lang="en-US" sz="2000" b="1" dirty="0">
              <a:latin typeface="微软雅黑" pitchFamily="34" charset="-122"/>
              <a:ea typeface="微软雅黑" pitchFamily="34" charset="-122"/>
            </a:endParaRPr>
          </a:p>
        </p:txBody>
      </p:sp>
      <p:sp>
        <p:nvSpPr>
          <p:cNvPr id="17" name="TextBox 36">
            <a:extLst>
              <a:ext uri="{FF2B5EF4-FFF2-40B4-BE49-F238E27FC236}">
                <a16:creationId xmlns:a16="http://schemas.microsoft.com/office/drawing/2014/main" id="{7553B36B-985F-7745-8632-41E428881D1F}"/>
              </a:ext>
            </a:extLst>
          </p:cNvPr>
          <p:cNvSpPr txBox="1"/>
          <p:nvPr/>
        </p:nvSpPr>
        <p:spPr>
          <a:xfrm>
            <a:off x="7528605" y="2044959"/>
            <a:ext cx="1944216" cy="400110"/>
          </a:xfrm>
          <a:prstGeom prst="rect">
            <a:avLst/>
          </a:prstGeom>
          <a:ln w="38100" cmpd="sng">
            <a:solidFill>
              <a:srgbClr val="008000"/>
            </a:solidFill>
            <a:prstDash val="solid"/>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zh-CN" altLang="en-US" sz="2000" b="1" dirty="0">
                <a:latin typeface="微软雅黑" pitchFamily="34" charset="-122"/>
                <a:ea typeface="微软雅黑" pitchFamily="34" charset="-122"/>
              </a:rPr>
              <a:t>内部实力分析</a:t>
            </a:r>
            <a:endParaRPr lang="en-US" sz="2000" b="1" dirty="0">
              <a:latin typeface="微软雅黑" pitchFamily="34" charset="-122"/>
              <a:ea typeface="微软雅黑" pitchFamily="34" charset="-122"/>
            </a:endParaRPr>
          </a:p>
        </p:txBody>
      </p:sp>
      <p:sp>
        <p:nvSpPr>
          <p:cNvPr id="18" name="TextBox 37">
            <a:extLst>
              <a:ext uri="{FF2B5EF4-FFF2-40B4-BE49-F238E27FC236}">
                <a16:creationId xmlns:a16="http://schemas.microsoft.com/office/drawing/2014/main" id="{72DD0D88-5999-1045-81B0-4A737F9FD8A9}"/>
              </a:ext>
            </a:extLst>
          </p:cNvPr>
          <p:cNvSpPr txBox="1"/>
          <p:nvPr/>
        </p:nvSpPr>
        <p:spPr>
          <a:xfrm>
            <a:off x="4648285" y="5965329"/>
            <a:ext cx="2304256" cy="400110"/>
          </a:xfrm>
          <a:prstGeom prst="rect">
            <a:avLst/>
          </a:prstGeom>
          <a:ln w="38100" cmpd="sng">
            <a:solidFill>
              <a:srgbClr val="3366FF"/>
            </a:solidFill>
            <a:prstDash val="solid"/>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zh-CN" altLang="en-US" sz="2000" b="1" dirty="0">
                <a:latin typeface="微软雅黑" pitchFamily="34" charset="-122"/>
                <a:ea typeface="微软雅黑" pitchFamily="34" charset="-122"/>
              </a:rPr>
              <a:t>愿景与追求分析</a:t>
            </a:r>
            <a:endParaRPr lang="en-US" sz="2000" b="1" dirty="0">
              <a:latin typeface="微软雅黑" pitchFamily="34" charset="-122"/>
              <a:ea typeface="微软雅黑" pitchFamily="34" charset="-122"/>
            </a:endParaRPr>
          </a:p>
        </p:txBody>
      </p:sp>
    </p:spTree>
    <p:extLst>
      <p:ext uri="{BB962C8B-B14F-4D97-AF65-F5344CB8AC3E}">
        <p14:creationId xmlns:p14="http://schemas.microsoft.com/office/powerpoint/2010/main" val="500587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240972" y="1055910"/>
            <a:ext cx="9710057"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第三步：评估总体目标方案并选择决策方案</a:t>
            </a:r>
          </a:p>
        </p:txBody>
      </p:sp>
      <p:sp>
        <p:nvSpPr>
          <p:cNvPr id="3" name="Text Box 0">
            <a:extLst>
              <a:ext uri="{FF2B5EF4-FFF2-40B4-BE49-F238E27FC236}">
                <a16:creationId xmlns:a16="http://schemas.microsoft.com/office/drawing/2014/main" id="{598B08CC-7B75-9846-B216-4D7C15AE7E58}"/>
              </a:ext>
            </a:extLst>
          </p:cNvPr>
          <p:cNvSpPr txBox="1">
            <a:spLocks noChangeArrowheads="1"/>
          </p:cNvSpPr>
          <p:nvPr/>
        </p:nvSpPr>
        <p:spPr bwMode="auto">
          <a:xfrm>
            <a:off x="1318320" y="1912783"/>
            <a:ext cx="9131966" cy="3032433"/>
          </a:xfrm>
          <a:prstGeom prst="rect">
            <a:avLst/>
          </a:prstGeom>
          <a:noFill/>
          <a:ln w="9525">
            <a:noFill/>
            <a:miter lim="800000"/>
            <a:headEnd/>
            <a:tailEnd/>
          </a:ln>
          <a:effectLst/>
        </p:spPr>
        <p:txBody>
          <a:bodyPr wrap="square">
            <a:spAutoFit/>
          </a:bodyPr>
          <a:lstStyle/>
          <a:p>
            <a:pPr marL="457200" indent="-457200" latinLnBrk="1">
              <a:lnSpc>
                <a:spcPct val="150000"/>
              </a:lnSpc>
              <a:spcBef>
                <a:spcPct val="50000"/>
              </a:spcBef>
              <a:buClr>
                <a:schemeClr val="accent1"/>
              </a:buClr>
              <a:buFont typeface="Wingdings" panose="05000000000000000000" pitchFamily="2" charset="2"/>
              <a:buChar char="n"/>
              <a:defRPr/>
            </a:pPr>
            <a:r>
              <a:rPr kumimoji="1" lang="zh-CN" altLang="en-US" sz="2800" dirty="0">
                <a:solidFill>
                  <a:srgbClr val="43516D"/>
                </a:solidFill>
                <a:latin typeface="微软雅黑" panose="020B0503020204020204" pitchFamily="34" charset="-122"/>
                <a:ea typeface="微软雅黑" panose="020B0503020204020204" pitchFamily="34" charset="-122"/>
              </a:rPr>
              <a:t>即对拟订的目标方案进行分析论证，从中选出一个满意的目标方案。</a:t>
            </a:r>
            <a:endParaRPr kumimoji="1" lang="en-US" altLang="zh-CN" sz="2800" dirty="0">
              <a:solidFill>
                <a:srgbClr val="43516D"/>
              </a:solidFill>
              <a:latin typeface="微软雅黑" panose="020B0503020204020204" pitchFamily="34" charset="-122"/>
              <a:ea typeface="微软雅黑" panose="020B0503020204020204" pitchFamily="34" charset="-122"/>
            </a:endParaRPr>
          </a:p>
          <a:p>
            <a:pPr marL="457200" indent="-457200" latinLnBrk="1">
              <a:lnSpc>
                <a:spcPct val="150000"/>
              </a:lnSpc>
              <a:spcBef>
                <a:spcPct val="50000"/>
              </a:spcBef>
              <a:buClr>
                <a:schemeClr val="accent1"/>
              </a:buClr>
              <a:buFont typeface="Wingdings" panose="05000000000000000000" pitchFamily="2" charset="2"/>
              <a:buChar char="n"/>
              <a:defRPr/>
            </a:pPr>
            <a:r>
              <a:rPr kumimoji="1" lang="zh-CN" altLang="en-US" sz="2800" dirty="0">
                <a:solidFill>
                  <a:srgbClr val="43516D"/>
                </a:solidFill>
                <a:latin typeface="微软雅黑" panose="020B0503020204020204" pitchFamily="34" charset="-122"/>
                <a:ea typeface="微软雅黑" panose="020B0503020204020204" pitchFamily="34" charset="-122"/>
              </a:rPr>
              <a:t>根据决策过程进行评估，根据决策准则进行决策。</a:t>
            </a:r>
            <a:endParaRPr kumimoji="1" lang="en-US" altLang="zh-CN" sz="2800" dirty="0">
              <a:solidFill>
                <a:srgbClr val="43516D"/>
              </a:solidFill>
              <a:latin typeface="微软雅黑" panose="020B0503020204020204" pitchFamily="34" charset="-122"/>
              <a:ea typeface="微软雅黑" panose="020B0503020204020204" pitchFamily="34" charset="-122"/>
            </a:endParaRPr>
          </a:p>
          <a:p>
            <a:pPr marL="457200" indent="-457200" latinLnBrk="1">
              <a:lnSpc>
                <a:spcPct val="150000"/>
              </a:lnSpc>
              <a:spcBef>
                <a:spcPct val="50000"/>
              </a:spcBef>
              <a:buClr>
                <a:schemeClr val="accent1"/>
              </a:buClr>
              <a:buFont typeface="Wingdings" panose="05000000000000000000" pitchFamily="2" charset="2"/>
              <a:buChar char="n"/>
              <a:defRPr/>
            </a:pPr>
            <a:r>
              <a:rPr kumimoji="1" lang="zh-CN" altLang="en-US" sz="2800" dirty="0">
                <a:solidFill>
                  <a:srgbClr val="FF0000"/>
                </a:solidFill>
                <a:latin typeface="微软雅黑" panose="020B0503020204020204" pitchFamily="34" charset="-122"/>
                <a:ea typeface="微软雅黑" panose="020B0503020204020204" pitchFamily="34" charset="-122"/>
              </a:rPr>
              <a:t>决策准则：扬长避短</a:t>
            </a:r>
          </a:p>
        </p:txBody>
      </p:sp>
      <p:pic>
        <p:nvPicPr>
          <p:cNvPr id="4" name="Picture 2" descr="C:\Users\zhaoziyi\Desktop\201201181326859868564.jpg">
            <a:extLst>
              <a:ext uri="{FF2B5EF4-FFF2-40B4-BE49-F238E27FC236}">
                <a16:creationId xmlns:a16="http://schemas.microsoft.com/office/drawing/2014/main" id="{16E39A1E-F719-7843-8150-1F99909DE3A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0901" y="4281083"/>
            <a:ext cx="3636528" cy="241843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46740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第四步：总体目标的具体化</a:t>
            </a:r>
          </a:p>
        </p:txBody>
      </p:sp>
      <p:sp>
        <p:nvSpPr>
          <p:cNvPr id="3" name="Rectangle 3">
            <a:extLst>
              <a:ext uri="{FF2B5EF4-FFF2-40B4-BE49-F238E27FC236}">
                <a16:creationId xmlns:a16="http://schemas.microsoft.com/office/drawing/2014/main" id="{12D9C97E-E34F-CC44-A7D2-66AB29667D14}"/>
              </a:ext>
            </a:extLst>
          </p:cNvPr>
          <p:cNvSpPr txBox="1">
            <a:spLocks noChangeArrowheads="1"/>
          </p:cNvSpPr>
          <p:nvPr/>
        </p:nvSpPr>
        <p:spPr>
          <a:xfrm>
            <a:off x="903513" y="1702241"/>
            <a:ext cx="10428515"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defRPr/>
            </a:pPr>
            <a:r>
              <a:rPr lang="zh-CN" altLang="en-US" sz="2400" dirty="0">
                <a:solidFill>
                  <a:srgbClr val="43516D"/>
                </a:solidFill>
                <a:latin typeface="微软雅黑" panose="020B0503020204020204" pitchFamily="34" charset="-122"/>
                <a:ea typeface="微软雅黑" panose="020B0503020204020204" pitchFamily="34" charset="-122"/>
              </a:rPr>
              <a:t>由于组织目标是分等分层的，需要将组织目标进行细化和分解，以形成一个完整的目标体系。</a:t>
            </a:r>
          </a:p>
        </p:txBody>
      </p:sp>
      <p:grpSp>
        <p:nvGrpSpPr>
          <p:cNvPr id="4" name="Group 6">
            <a:extLst>
              <a:ext uri="{FF2B5EF4-FFF2-40B4-BE49-F238E27FC236}">
                <a16:creationId xmlns:a16="http://schemas.microsoft.com/office/drawing/2014/main" id="{FE433402-57E8-0A43-8E68-9EA39216A41A}"/>
              </a:ext>
            </a:extLst>
          </p:cNvPr>
          <p:cNvGrpSpPr/>
          <p:nvPr/>
        </p:nvGrpSpPr>
        <p:grpSpPr>
          <a:xfrm>
            <a:off x="3146173" y="3135338"/>
            <a:ext cx="5184742" cy="3822234"/>
            <a:chOff x="1763688" y="2492896"/>
            <a:chExt cx="5184742" cy="3822234"/>
          </a:xfrm>
        </p:grpSpPr>
        <p:sp>
          <p:nvSpPr>
            <p:cNvPr id="5" name="Line 4">
              <a:extLst>
                <a:ext uri="{FF2B5EF4-FFF2-40B4-BE49-F238E27FC236}">
                  <a16:creationId xmlns:a16="http://schemas.microsoft.com/office/drawing/2014/main" id="{BD9F9646-FDFE-C34B-A445-AFE365EB7059}"/>
                </a:ext>
              </a:extLst>
            </p:cNvPr>
            <p:cNvSpPr>
              <a:spLocks noChangeShapeType="1"/>
            </p:cNvSpPr>
            <p:nvPr/>
          </p:nvSpPr>
          <p:spPr bwMode="auto">
            <a:xfrm>
              <a:off x="4356100" y="3141663"/>
              <a:ext cx="0" cy="228600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a:solidFill>
                  <a:prstClr val="black"/>
                </a:solidFill>
                <a:latin typeface="微软雅黑" pitchFamily="34" charset="-122"/>
                <a:ea typeface="微软雅黑" pitchFamily="34" charset="-122"/>
              </a:endParaRPr>
            </a:p>
          </p:txBody>
        </p:sp>
        <p:sp>
          <p:nvSpPr>
            <p:cNvPr id="7" name="Line 5">
              <a:extLst>
                <a:ext uri="{FF2B5EF4-FFF2-40B4-BE49-F238E27FC236}">
                  <a16:creationId xmlns:a16="http://schemas.microsoft.com/office/drawing/2014/main" id="{3C47357F-F227-5242-B1BE-F5CDCF3B3D73}"/>
                </a:ext>
              </a:extLst>
            </p:cNvPr>
            <p:cNvSpPr>
              <a:spLocks noChangeShapeType="1"/>
            </p:cNvSpPr>
            <p:nvPr/>
          </p:nvSpPr>
          <p:spPr bwMode="auto">
            <a:xfrm flipH="1">
              <a:off x="2843213" y="3141663"/>
              <a:ext cx="685800" cy="45720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a:solidFill>
                  <a:prstClr val="black"/>
                </a:solidFill>
                <a:latin typeface="微软雅黑" pitchFamily="34" charset="-122"/>
                <a:ea typeface="微软雅黑" pitchFamily="34" charset="-122"/>
              </a:endParaRPr>
            </a:p>
          </p:txBody>
        </p:sp>
        <p:sp>
          <p:nvSpPr>
            <p:cNvPr id="8" name="Line 6">
              <a:extLst>
                <a:ext uri="{FF2B5EF4-FFF2-40B4-BE49-F238E27FC236}">
                  <a16:creationId xmlns:a16="http://schemas.microsoft.com/office/drawing/2014/main" id="{FD847BD7-4392-5540-B090-4F98677C1702}"/>
                </a:ext>
              </a:extLst>
            </p:cNvPr>
            <p:cNvSpPr>
              <a:spLocks noChangeShapeType="1"/>
            </p:cNvSpPr>
            <p:nvPr/>
          </p:nvSpPr>
          <p:spPr bwMode="auto">
            <a:xfrm>
              <a:off x="5076825" y="3068638"/>
              <a:ext cx="685800" cy="45720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a:solidFill>
                  <a:prstClr val="black"/>
                </a:solidFill>
                <a:latin typeface="微软雅黑" pitchFamily="34" charset="-122"/>
                <a:ea typeface="微软雅黑" pitchFamily="34" charset="-122"/>
              </a:endParaRPr>
            </a:p>
          </p:txBody>
        </p:sp>
        <p:sp>
          <p:nvSpPr>
            <p:cNvPr id="9" name="Line 7">
              <a:extLst>
                <a:ext uri="{FF2B5EF4-FFF2-40B4-BE49-F238E27FC236}">
                  <a16:creationId xmlns:a16="http://schemas.microsoft.com/office/drawing/2014/main" id="{9D63DBE1-9AC8-B544-8912-D2FDBE24D1A3}"/>
                </a:ext>
              </a:extLst>
            </p:cNvPr>
            <p:cNvSpPr>
              <a:spLocks noChangeShapeType="1"/>
            </p:cNvSpPr>
            <p:nvPr/>
          </p:nvSpPr>
          <p:spPr bwMode="auto">
            <a:xfrm>
              <a:off x="2483768" y="4327376"/>
              <a:ext cx="0" cy="68580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a:solidFill>
                  <a:prstClr val="black"/>
                </a:solidFill>
                <a:latin typeface="微软雅黑" pitchFamily="34" charset="-122"/>
                <a:ea typeface="微软雅黑" pitchFamily="34" charset="-122"/>
              </a:endParaRPr>
            </a:p>
          </p:txBody>
        </p:sp>
        <p:sp>
          <p:nvSpPr>
            <p:cNvPr id="10" name="Line 8">
              <a:extLst>
                <a:ext uri="{FF2B5EF4-FFF2-40B4-BE49-F238E27FC236}">
                  <a16:creationId xmlns:a16="http://schemas.microsoft.com/office/drawing/2014/main" id="{EE657C82-9814-5F4C-9EA7-40BD2D5F66EE}"/>
                </a:ext>
              </a:extLst>
            </p:cNvPr>
            <p:cNvSpPr>
              <a:spLocks noChangeShapeType="1"/>
            </p:cNvSpPr>
            <p:nvPr/>
          </p:nvSpPr>
          <p:spPr bwMode="auto">
            <a:xfrm>
              <a:off x="5940152" y="4327376"/>
              <a:ext cx="0" cy="685800"/>
            </a:xfrm>
            <a:prstGeom prst="line">
              <a:avLst/>
            </a:prstGeom>
            <a:noFill/>
            <a:ln w="5715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pPr fontAlgn="base">
                <a:spcBef>
                  <a:spcPct val="0"/>
                </a:spcBef>
                <a:spcAft>
                  <a:spcPct val="0"/>
                </a:spcAft>
              </a:pPr>
              <a:endParaRPr lang="zh-CN" altLang="en-US">
                <a:solidFill>
                  <a:prstClr val="black"/>
                </a:solidFill>
                <a:latin typeface="微软雅黑" pitchFamily="34" charset="-122"/>
                <a:ea typeface="微软雅黑" pitchFamily="34" charset="-122"/>
              </a:endParaRPr>
            </a:p>
          </p:txBody>
        </p:sp>
        <p:sp>
          <p:nvSpPr>
            <p:cNvPr id="11" name="TextBox 2">
              <a:extLst>
                <a:ext uri="{FF2B5EF4-FFF2-40B4-BE49-F238E27FC236}">
                  <a16:creationId xmlns:a16="http://schemas.microsoft.com/office/drawing/2014/main" id="{A9DC6E75-D2C4-CE46-BCC8-98FD62AE0FDC}"/>
                </a:ext>
              </a:extLst>
            </p:cNvPr>
            <p:cNvSpPr txBox="1"/>
            <p:nvPr/>
          </p:nvSpPr>
          <p:spPr>
            <a:xfrm>
              <a:off x="3491880" y="2492896"/>
              <a:ext cx="2304256" cy="523220"/>
            </a:xfrm>
            <a:prstGeom prst="rect">
              <a:avLst/>
            </a:prstGeom>
            <a:noFill/>
          </p:spPr>
          <p:txBody>
            <a:bodyPr wrap="square" rtlCol="0">
              <a:spAutoFit/>
            </a:bodyPr>
            <a:lstStyle/>
            <a:p>
              <a:r>
                <a:rPr lang="zh-CN" altLang="en-US" sz="2800" dirty="0">
                  <a:solidFill>
                    <a:schemeClr val="accent6"/>
                  </a:solidFill>
                  <a:latin typeface="微软雅黑" pitchFamily="34" charset="-122"/>
                  <a:ea typeface="微软雅黑" pitchFamily="34" charset="-122"/>
                </a:rPr>
                <a:t>总体目标</a:t>
              </a:r>
              <a:endParaRPr lang="en-US" sz="2800" dirty="0">
                <a:solidFill>
                  <a:schemeClr val="accent6"/>
                </a:solidFill>
                <a:latin typeface="微软雅黑" pitchFamily="34" charset="-122"/>
                <a:ea typeface="微软雅黑" pitchFamily="34" charset="-122"/>
              </a:endParaRPr>
            </a:p>
          </p:txBody>
        </p:sp>
        <p:sp>
          <p:nvSpPr>
            <p:cNvPr id="12" name="TextBox 3">
              <a:extLst>
                <a:ext uri="{FF2B5EF4-FFF2-40B4-BE49-F238E27FC236}">
                  <a16:creationId xmlns:a16="http://schemas.microsoft.com/office/drawing/2014/main" id="{E2B2579F-6DB3-944A-96AD-C3897DD04A11}"/>
                </a:ext>
              </a:extLst>
            </p:cNvPr>
            <p:cNvSpPr txBox="1"/>
            <p:nvPr/>
          </p:nvSpPr>
          <p:spPr>
            <a:xfrm>
              <a:off x="1835696" y="3645024"/>
              <a:ext cx="1728358" cy="523220"/>
            </a:xfrm>
            <a:prstGeom prst="rect">
              <a:avLst/>
            </a:prstGeom>
            <a:noFill/>
          </p:spPr>
          <p:txBody>
            <a:bodyPr wrap="none" rtlCol="0">
              <a:spAutoFit/>
            </a:bodyPr>
            <a:lstStyle/>
            <a:p>
              <a:r>
                <a:rPr lang="zh-CN" altLang="en-US" sz="2800" dirty="0">
                  <a:solidFill>
                    <a:srgbClr val="2D2D8A"/>
                  </a:solidFill>
                  <a:latin typeface="微软雅黑" pitchFamily="34" charset="-122"/>
                  <a:ea typeface="微软雅黑" pitchFamily="34" charset="-122"/>
                </a:rPr>
                <a:t>战略目标 </a:t>
              </a:r>
              <a:endParaRPr lang="en-US" sz="2800" dirty="0">
                <a:solidFill>
                  <a:srgbClr val="2D2D8A"/>
                </a:solidFill>
                <a:latin typeface="微软雅黑" pitchFamily="34" charset="-122"/>
                <a:ea typeface="微软雅黑" pitchFamily="34" charset="-122"/>
              </a:endParaRPr>
            </a:p>
          </p:txBody>
        </p:sp>
        <p:sp>
          <p:nvSpPr>
            <p:cNvPr id="13" name="TextBox 38">
              <a:extLst>
                <a:ext uri="{FF2B5EF4-FFF2-40B4-BE49-F238E27FC236}">
                  <a16:creationId xmlns:a16="http://schemas.microsoft.com/office/drawing/2014/main" id="{544F67AF-9572-CF47-9DD0-64D8B5A99849}"/>
                </a:ext>
              </a:extLst>
            </p:cNvPr>
            <p:cNvSpPr txBox="1"/>
            <p:nvPr/>
          </p:nvSpPr>
          <p:spPr>
            <a:xfrm>
              <a:off x="5183291" y="3645024"/>
              <a:ext cx="1728358" cy="523220"/>
            </a:xfrm>
            <a:prstGeom prst="rect">
              <a:avLst/>
            </a:prstGeom>
            <a:noFill/>
          </p:spPr>
          <p:txBody>
            <a:bodyPr wrap="none" rtlCol="0">
              <a:spAutoFit/>
            </a:bodyPr>
            <a:lstStyle/>
            <a:p>
              <a:r>
                <a:rPr lang="zh-CN" altLang="en-US" sz="2800" dirty="0">
                  <a:solidFill>
                    <a:srgbClr val="2D2D8A"/>
                  </a:solidFill>
                  <a:latin typeface="微软雅黑" pitchFamily="34" charset="-122"/>
                  <a:ea typeface="微软雅黑" pitchFamily="34" charset="-122"/>
                </a:rPr>
                <a:t>部门目标 </a:t>
              </a:r>
              <a:endParaRPr lang="en-US" sz="2800" dirty="0">
                <a:solidFill>
                  <a:srgbClr val="2D2D8A"/>
                </a:solidFill>
                <a:latin typeface="微软雅黑" pitchFamily="34" charset="-122"/>
                <a:ea typeface="微软雅黑" pitchFamily="34" charset="-122"/>
              </a:endParaRPr>
            </a:p>
          </p:txBody>
        </p:sp>
        <p:sp>
          <p:nvSpPr>
            <p:cNvPr id="14" name="TextBox 39">
              <a:extLst>
                <a:ext uri="{FF2B5EF4-FFF2-40B4-BE49-F238E27FC236}">
                  <a16:creationId xmlns:a16="http://schemas.microsoft.com/office/drawing/2014/main" id="{17774A2D-083C-1946-8732-83E1742D9674}"/>
                </a:ext>
              </a:extLst>
            </p:cNvPr>
            <p:cNvSpPr txBox="1"/>
            <p:nvPr/>
          </p:nvSpPr>
          <p:spPr>
            <a:xfrm>
              <a:off x="1763688" y="4922004"/>
              <a:ext cx="1728358" cy="523220"/>
            </a:xfrm>
            <a:prstGeom prst="rect">
              <a:avLst/>
            </a:prstGeom>
            <a:noFill/>
          </p:spPr>
          <p:txBody>
            <a:bodyPr wrap="none" rtlCol="0">
              <a:spAutoFit/>
            </a:bodyPr>
            <a:lstStyle/>
            <a:p>
              <a:r>
                <a:rPr lang="zh-CN" altLang="en-US" sz="2800" dirty="0">
                  <a:solidFill>
                    <a:srgbClr val="2D2D8A"/>
                  </a:solidFill>
                  <a:latin typeface="微软雅黑" pitchFamily="34" charset="-122"/>
                  <a:ea typeface="微软雅黑" pitchFamily="34" charset="-122"/>
                </a:rPr>
                <a:t>行动目标 </a:t>
              </a:r>
              <a:endParaRPr lang="en-US" sz="2800" dirty="0">
                <a:solidFill>
                  <a:srgbClr val="2D2D8A"/>
                </a:solidFill>
                <a:latin typeface="微软雅黑" pitchFamily="34" charset="-122"/>
                <a:ea typeface="微软雅黑" pitchFamily="34" charset="-122"/>
              </a:endParaRPr>
            </a:p>
          </p:txBody>
        </p:sp>
        <p:sp>
          <p:nvSpPr>
            <p:cNvPr id="15" name="TextBox 40">
              <a:extLst>
                <a:ext uri="{FF2B5EF4-FFF2-40B4-BE49-F238E27FC236}">
                  <a16:creationId xmlns:a16="http://schemas.microsoft.com/office/drawing/2014/main" id="{73D1F1DE-C1B0-E44F-A3D9-86D976213369}"/>
                </a:ext>
              </a:extLst>
            </p:cNvPr>
            <p:cNvSpPr txBox="1"/>
            <p:nvPr/>
          </p:nvSpPr>
          <p:spPr>
            <a:xfrm>
              <a:off x="5220072" y="4922004"/>
              <a:ext cx="1728358" cy="523220"/>
            </a:xfrm>
            <a:prstGeom prst="rect">
              <a:avLst/>
            </a:prstGeom>
            <a:noFill/>
          </p:spPr>
          <p:txBody>
            <a:bodyPr wrap="none" rtlCol="0">
              <a:spAutoFit/>
            </a:bodyPr>
            <a:lstStyle/>
            <a:p>
              <a:r>
                <a:rPr lang="zh-CN" altLang="en-US" sz="2800" dirty="0">
                  <a:solidFill>
                    <a:srgbClr val="2D2D8A"/>
                  </a:solidFill>
                  <a:latin typeface="微软雅黑" pitchFamily="34" charset="-122"/>
                  <a:ea typeface="微软雅黑" pitchFamily="34" charset="-122"/>
                </a:rPr>
                <a:t>岗位目标 </a:t>
              </a:r>
              <a:endParaRPr lang="en-US" sz="2800" dirty="0">
                <a:solidFill>
                  <a:srgbClr val="2D2D8A"/>
                </a:solidFill>
                <a:latin typeface="微软雅黑" pitchFamily="34" charset="-122"/>
                <a:ea typeface="微软雅黑" pitchFamily="34" charset="-122"/>
              </a:endParaRPr>
            </a:p>
          </p:txBody>
        </p:sp>
        <p:sp>
          <p:nvSpPr>
            <p:cNvPr id="16" name="TextBox 4">
              <a:extLst>
                <a:ext uri="{FF2B5EF4-FFF2-40B4-BE49-F238E27FC236}">
                  <a16:creationId xmlns:a16="http://schemas.microsoft.com/office/drawing/2014/main" id="{D6E15CD2-0FEF-6C45-9797-063D83FC2FFB}"/>
                </a:ext>
              </a:extLst>
            </p:cNvPr>
            <p:cNvSpPr txBox="1"/>
            <p:nvPr/>
          </p:nvSpPr>
          <p:spPr>
            <a:xfrm>
              <a:off x="2422207" y="5484133"/>
              <a:ext cx="3877985" cy="830997"/>
            </a:xfrm>
            <a:prstGeom prst="rect">
              <a:avLst/>
            </a:prstGeom>
            <a:noFill/>
          </p:spPr>
          <p:txBody>
            <a:bodyPr wrap="none" rtlCol="0">
              <a:spAutoFit/>
            </a:bodyPr>
            <a:lstStyle/>
            <a:p>
              <a:r>
                <a:rPr lang="zh-CN" altLang="en-US" sz="2400" dirty="0">
                  <a:solidFill>
                    <a:schemeClr val="accent6"/>
                  </a:solidFill>
                  <a:latin typeface="微软雅黑" pitchFamily="34" charset="-122"/>
                  <a:ea typeface="微软雅黑" pitchFamily="34" charset="-122"/>
                </a:rPr>
                <a:t>成为每一个成员的行动指南</a:t>
              </a:r>
            </a:p>
            <a:p>
              <a:endParaRPr lang="en-US" sz="2400" dirty="0">
                <a:solidFill>
                  <a:srgbClr val="2D2D8A"/>
                </a:solidFill>
                <a:latin typeface="微软雅黑" pitchFamily="34" charset="-122"/>
                <a:ea typeface="微软雅黑" pitchFamily="34" charset="-122"/>
              </a:endParaRPr>
            </a:p>
          </p:txBody>
        </p:sp>
        <p:sp>
          <p:nvSpPr>
            <p:cNvPr id="17" name="TextBox 5">
              <a:extLst>
                <a:ext uri="{FF2B5EF4-FFF2-40B4-BE49-F238E27FC236}">
                  <a16:creationId xmlns:a16="http://schemas.microsoft.com/office/drawing/2014/main" id="{1E9AF0CF-FAAC-C24F-AD27-734DADBA1879}"/>
                </a:ext>
              </a:extLst>
            </p:cNvPr>
            <p:cNvSpPr txBox="1"/>
            <p:nvPr/>
          </p:nvSpPr>
          <p:spPr>
            <a:xfrm>
              <a:off x="2627784" y="2996952"/>
              <a:ext cx="1152128" cy="461665"/>
            </a:xfrm>
            <a:prstGeom prst="rect">
              <a:avLst/>
            </a:prstGeom>
            <a:noFill/>
          </p:spPr>
          <p:txBody>
            <a:bodyPr wrap="square" rtlCol="0">
              <a:spAutoFit/>
            </a:bodyPr>
            <a:lstStyle/>
            <a:p>
              <a:r>
                <a:rPr lang="zh-CN" altLang="en-US" sz="2400" dirty="0">
                  <a:solidFill>
                    <a:srgbClr val="FF0000"/>
                  </a:solidFill>
                  <a:latin typeface="微软雅黑" pitchFamily="34" charset="-122"/>
                  <a:ea typeface="微软雅黑" pitchFamily="34" charset="-122"/>
                </a:rPr>
                <a:t>细化</a:t>
              </a:r>
              <a:endParaRPr lang="en-US" dirty="0">
                <a:solidFill>
                  <a:srgbClr val="FF0000"/>
                </a:solidFill>
                <a:latin typeface="微软雅黑" pitchFamily="34" charset="-122"/>
                <a:ea typeface="微软雅黑" pitchFamily="34" charset="-122"/>
              </a:endParaRPr>
            </a:p>
          </p:txBody>
        </p:sp>
        <p:sp>
          <p:nvSpPr>
            <p:cNvPr id="18" name="TextBox 41">
              <a:extLst>
                <a:ext uri="{FF2B5EF4-FFF2-40B4-BE49-F238E27FC236}">
                  <a16:creationId xmlns:a16="http://schemas.microsoft.com/office/drawing/2014/main" id="{8E2B88C2-9ECF-7E46-854E-67BD6257CA58}"/>
                </a:ext>
              </a:extLst>
            </p:cNvPr>
            <p:cNvSpPr txBox="1"/>
            <p:nvPr/>
          </p:nvSpPr>
          <p:spPr>
            <a:xfrm>
              <a:off x="5580112" y="2963853"/>
              <a:ext cx="1152128" cy="461665"/>
            </a:xfrm>
            <a:prstGeom prst="rect">
              <a:avLst/>
            </a:prstGeom>
            <a:noFill/>
          </p:spPr>
          <p:txBody>
            <a:bodyPr wrap="square" rtlCol="0">
              <a:spAutoFit/>
            </a:bodyPr>
            <a:lstStyle/>
            <a:p>
              <a:r>
                <a:rPr lang="zh-CN" altLang="en-US" sz="2400" dirty="0">
                  <a:solidFill>
                    <a:srgbClr val="FF0000"/>
                  </a:solidFill>
                  <a:latin typeface="微软雅黑" pitchFamily="34" charset="-122"/>
                  <a:ea typeface="微软雅黑" pitchFamily="34" charset="-122"/>
                </a:rPr>
                <a:t>分解</a:t>
              </a:r>
              <a:endParaRPr lang="en-US" sz="2400" dirty="0">
                <a:solidFill>
                  <a:srgbClr val="FF000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1799653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第五步：组织目标体系的优化</a:t>
            </a:r>
          </a:p>
        </p:txBody>
      </p:sp>
      <p:sp>
        <p:nvSpPr>
          <p:cNvPr id="3" name="Rectangle 3">
            <a:extLst>
              <a:ext uri="{FF2B5EF4-FFF2-40B4-BE49-F238E27FC236}">
                <a16:creationId xmlns:a16="http://schemas.microsoft.com/office/drawing/2014/main" id="{7A9DA261-2947-1F43-9454-833FA720B009}"/>
              </a:ext>
            </a:extLst>
          </p:cNvPr>
          <p:cNvSpPr txBox="1">
            <a:spLocks noChangeArrowheads="1"/>
          </p:cNvSpPr>
          <p:nvPr/>
        </p:nvSpPr>
        <p:spPr>
          <a:xfrm>
            <a:off x="968828" y="1976411"/>
            <a:ext cx="10254343"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50000"/>
              </a:lnSpc>
              <a:spcBef>
                <a:spcPts val="0"/>
              </a:spcBef>
              <a:buFont typeface="Wingdings" panose="05000000000000000000" pitchFamily="2" charset="2"/>
              <a:buChar char="n"/>
              <a:defRPr/>
            </a:pPr>
            <a:r>
              <a:rPr lang="zh-CN" altLang="en-US" sz="2600" dirty="0">
                <a:solidFill>
                  <a:srgbClr val="43516D"/>
                </a:solidFill>
                <a:latin typeface="微软雅黑" panose="020B0503020204020204" pitchFamily="34" charset="-122"/>
                <a:ea typeface="微软雅黑" panose="020B0503020204020204" pitchFamily="34" charset="-122"/>
              </a:rPr>
              <a:t>如果目标体系中的各目标互不支援、互不协调，就会在目标的制定及实施中出现对本部门有利而对其它部门不利或有害的做法。</a:t>
            </a:r>
          </a:p>
          <a:p>
            <a:pPr>
              <a:lnSpc>
                <a:spcPct val="150000"/>
              </a:lnSpc>
              <a:buFont typeface="Wingdings" panose="05000000000000000000" pitchFamily="2" charset="2"/>
              <a:buChar char="n"/>
              <a:defRPr/>
            </a:pPr>
            <a:r>
              <a:rPr lang="zh-CN" altLang="en-US" sz="2600" dirty="0">
                <a:solidFill>
                  <a:srgbClr val="43516D"/>
                </a:solidFill>
                <a:latin typeface="微软雅黑" panose="020B0503020204020204" pitchFamily="34" charset="-122"/>
                <a:ea typeface="微软雅黑" panose="020B0503020204020204" pitchFamily="34" charset="-122"/>
              </a:rPr>
              <a:t>组织目标体系的协调：</a:t>
            </a:r>
          </a:p>
          <a:p>
            <a:pPr lvl="1">
              <a:lnSpc>
                <a:spcPct val="15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横向协调：</a:t>
            </a:r>
            <a:r>
              <a:rPr lang="zh-CN" altLang="en-US" sz="2000" dirty="0">
                <a:solidFill>
                  <a:srgbClr val="43516D"/>
                </a:solidFill>
                <a:latin typeface="微软雅黑" panose="020B0503020204020204" pitchFamily="34" charset="-122"/>
                <a:ea typeface="微软雅黑" panose="020B0503020204020204" pitchFamily="34" charset="-122"/>
              </a:rPr>
              <a:t>即组织中处于同一层次的不同目标之间相互配合</a:t>
            </a:r>
          </a:p>
          <a:p>
            <a:pPr lvl="1">
              <a:lnSpc>
                <a:spcPct val="15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纵向协调：</a:t>
            </a:r>
            <a:r>
              <a:rPr lang="zh-CN" altLang="en-US" sz="2000" dirty="0">
                <a:solidFill>
                  <a:srgbClr val="43516D"/>
                </a:solidFill>
                <a:latin typeface="微软雅黑" panose="020B0503020204020204" pitchFamily="34" charset="-122"/>
                <a:ea typeface="微软雅黑" panose="020B0503020204020204" pitchFamily="34" charset="-122"/>
              </a:rPr>
              <a:t>即组织中不同层次的目标之间要相互支持</a:t>
            </a:r>
          </a:p>
          <a:p>
            <a:pPr lvl="1">
              <a:lnSpc>
                <a:spcPct val="15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综合平衡：</a:t>
            </a:r>
            <a:r>
              <a:rPr lang="zh-CN" altLang="en-US" sz="2000" dirty="0">
                <a:solidFill>
                  <a:srgbClr val="43516D"/>
                </a:solidFill>
                <a:latin typeface="微软雅黑" panose="020B0503020204020204" pitchFamily="34" charset="-122"/>
                <a:ea typeface="微软雅黑" panose="020B0503020204020204" pitchFamily="34" charset="-122"/>
              </a:rPr>
              <a:t>明确目标的优先顺序和重要程度，避免因小失大</a:t>
            </a:r>
          </a:p>
        </p:txBody>
      </p:sp>
    </p:spTree>
    <p:extLst>
      <p:ext uri="{BB962C8B-B14F-4D97-AF65-F5344CB8AC3E}">
        <p14:creationId xmlns:p14="http://schemas.microsoft.com/office/powerpoint/2010/main" val="785450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目标的层次结构</a:t>
            </a:r>
          </a:p>
        </p:txBody>
      </p:sp>
      <p:grpSp>
        <p:nvGrpSpPr>
          <p:cNvPr id="3" name="Group 2">
            <a:extLst>
              <a:ext uri="{FF2B5EF4-FFF2-40B4-BE49-F238E27FC236}">
                <a16:creationId xmlns:a16="http://schemas.microsoft.com/office/drawing/2014/main" id="{C3E402C6-7559-1144-84AC-DD3652EFEE08}"/>
              </a:ext>
            </a:extLst>
          </p:cNvPr>
          <p:cNvGrpSpPr>
            <a:grpSpLocks/>
          </p:cNvGrpSpPr>
          <p:nvPr/>
        </p:nvGrpSpPr>
        <p:grpSpPr bwMode="auto">
          <a:xfrm>
            <a:off x="1911350" y="2067842"/>
            <a:ext cx="8369300" cy="4262438"/>
            <a:chOff x="240" y="480"/>
            <a:chExt cx="5272" cy="2685"/>
          </a:xfrm>
        </p:grpSpPr>
        <p:sp>
          <p:nvSpPr>
            <p:cNvPr id="4" name="Text Box 4">
              <a:extLst>
                <a:ext uri="{FF2B5EF4-FFF2-40B4-BE49-F238E27FC236}">
                  <a16:creationId xmlns:a16="http://schemas.microsoft.com/office/drawing/2014/main" id="{E1BBB32F-E995-B64B-8FE9-AD2F1E7CAC80}"/>
                </a:ext>
              </a:extLst>
            </p:cNvPr>
            <p:cNvSpPr txBox="1">
              <a:spLocks noChangeArrowheads="1"/>
            </p:cNvSpPr>
            <p:nvPr/>
          </p:nvSpPr>
          <p:spPr bwMode="auto">
            <a:xfrm>
              <a:off x="240" y="677"/>
              <a:ext cx="1008" cy="60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10800" rIns="0" bIns="0">
              <a:flatTx/>
            </a:bodyPr>
            <a:lstStyle/>
            <a:p>
              <a:pPr algn="ctr">
                <a:defRPr/>
              </a:pPr>
              <a:r>
                <a:rPr kumimoji="1" lang="zh-CN" altLang="en-US" sz="2300" dirty="0">
                  <a:solidFill>
                    <a:schemeClr val="bg1"/>
                  </a:solidFill>
                  <a:latin typeface="微软雅黑" pitchFamily="34" charset="-122"/>
                  <a:ea typeface="微软雅黑" pitchFamily="34" charset="-122"/>
                </a:rPr>
                <a:t>组织的</a:t>
              </a:r>
            </a:p>
            <a:p>
              <a:pPr algn="ctr">
                <a:defRPr/>
              </a:pPr>
              <a:r>
                <a:rPr kumimoji="1" lang="zh-CN" altLang="en-US" sz="2300" dirty="0">
                  <a:solidFill>
                    <a:schemeClr val="bg1"/>
                  </a:solidFill>
                  <a:latin typeface="微软雅黑" pitchFamily="34" charset="-122"/>
                  <a:ea typeface="微软雅黑" pitchFamily="34" charset="-122"/>
                </a:rPr>
                <a:t>整体目标</a:t>
              </a:r>
            </a:p>
          </p:txBody>
        </p:sp>
        <p:sp>
          <p:nvSpPr>
            <p:cNvPr id="5" name="Text Box 5">
              <a:extLst>
                <a:ext uri="{FF2B5EF4-FFF2-40B4-BE49-F238E27FC236}">
                  <a16:creationId xmlns:a16="http://schemas.microsoft.com/office/drawing/2014/main" id="{9503B2C4-7AA1-4A4B-B581-90660879F16B}"/>
                </a:ext>
              </a:extLst>
            </p:cNvPr>
            <p:cNvSpPr txBox="1">
              <a:spLocks noChangeArrowheads="1"/>
            </p:cNvSpPr>
            <p:nvPr/>
          </p:nvSpPr>
          <p:spPr bwMode="auto">
            <a:xfrm>
              <a:off x="386" y="1470"/>
              <a:ext cx="1211" cy="425"/>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82800" rIns="0" bIns="0">
              <a:flatTx/>
            </a:bodyPr>
            <a:lstStyle/>
            <a:p>
              <a:pPr algn="ctr">
                <a:defRPr/>
              </a:pPr>
              <a:r>
                <a:rPr kumimoji="1" lang="zh-CN" altLang="en-US" sz="2300" dirty="0">
                  <a:solidFill>
                    <a:schemeClr val="bg1"/>
                  </a:solidFill>
                  <a:latin typeface="微软雅黑" pitchFamily="34" charset="-122"/>
                  <a:ea typeface="微软雅黑" pitchFamily="34" charset="-122"/>
                </a:rPr>
                <a:t>事业部目标</a:t>
              </a:r>
            </a:p>
          </p:txBody>
        </p:sp>
        <p:sp>
          <p:nvSpPr>
            <p:cNvPr id="7" name="Text Box 6">
              <a:extLst>
                <a:ext uri="{FF2B5EF4-FFF2-40B4-BE49-F238E27FC236}">
                  <a16:creationId xmlns:a16="http://schemas.microsoft.com/office/drawing/2014/main" id="{C8C52016-A52E-8C4E-8025-C811A095D306}"/>
                </a:ext>
              </a:extLst>
            </p:cNvPr>
            <p:cNvSpPr txBox="1">
              <a:spLocks noChangeArrowheads="1"/>
            </p:cNvSpPr>
            <p:nvPr/>
          </p:nvSpPr>
          <p:spPr bwMode="auto">
            <a:xfrm>
              <a:off x="1013" y="2139"/>
              <a:ext cx="825" cy="465"/>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82800" rIns="0" bIns="0">
              <a:flatTx/>
            </a:bodyPr>
            <a:lstStyle/>
            <a:p>
              <a:pPr algn="ctr">
                <a:defRPr/>
              </a:pPr>
              <a:r>
                <a:rPr kumimoji="1" lang="zh-CN" altLang="en-US" sz="2300" dirty="0">
                  <a:solidFill>
                    <a:schemeClr val="bg1"/>
                  </a:solidFill>
                  <a:latin typeface="微软雅黑" pitchFamily="34" charset="-122"/>
                  <a:ea typeface="微软雅黑" pitchFamily="34" charset="-122"/>
                </a:rPr>
                <a:t>部门目标</a:t>
              </a:r>
            </a:p>
          </p:txBody>
        </p:sp>
        <p:sp>
          <p:nvSpPr>
            <p:cNvPr id="8" name="Text Box 7">
              <a:extLst>
                <a:ext uri="{FF2B5EF4-FFF2-40B4-BE49-F238E27FC236}">
                  <a16:creationId xmlns:a16="http://schemas.microsoft.com/office/drawing/2014/main" id="{9287E0BC-160F-474F-8F85-BEE462EC82C1}"/>
                </a:ext>
              </a:extLst>
            </p:cNvPr>
            <p:cNvSpPr txBox="1">
              <a:spLocks noChangeArrowheads="1"/>
            </p:cNvSpPr>
            <p:nvPr/>
          </p:nvSpPr>
          <p:spPr bwMode="auto">
            <a:xfrm>
              <a:off x="1286" y="2790"/>
              <a:ext cx="824" cy="375"/>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82800" rIns="0" bIns="0">
              <a:flatTx/>
            </a:bodyPr>
            <a:lstStyle/>
            <a:p>
              <a:pPr algn="ctr">
                <a:defRPr/>
              </a:pPr>
              <a:r>
                <a:rPr kumimoji="1" lang="zh-CN" altLang="en-US" sz="2300" dirty="0">
                  <a:solidFill>
                    <a:schemeClr val="bg1"/>
                  </a:solidFill>
                  <a:latin typeface="微软雅黑" pitchFamily="34" charset="-122"/>
                  <a:ea typeface="微软雅黑" pitchFamily="34" charset="-122"/>
                </a:rPr>
                <a:t>个人目标</a:t>
              </a:r>
            </a:p>
          </p:txBody>
        </p:sp>
        <p:sp>
          <p:nvSpPr>
            <p:cNvPr id="9" name="Freeform 8">
              <a:extLst>
                <a:ext uri="{FF2B5EF4-FFF2-40B4-BE49-F238E27FC236}">
                  <a16:creationId xmlns:a16="http://schemas.microsoft.com/office/drawing/2014/main" id="{44ACD963-BA9F-8C4C-91DA-FD1F22987A77}"/>
                </a:ext>
              </a:extLst>
            </p:cNvPr>
            <p:cNvSpPr>
              <a:spLocks/>
            </p:cNvSpPr>
            <p:nvPr/>
          </p:nvSpPr>
          <p:spPr bwMode="auto">
            <a:xfrm>
              <a:off x="1255" y="993"/>
              <a:ext cx="129" cy="448"/>
            </a:xfrm>
            <a:custGeom>
              <a:avLst/>
              <a:gdLst/>
              <a:ahLst/>
              <a:cxnLst>
                <a:cxn ang="0">
                  <a:pos x="0" y="0"/>
                </a:cxn>
                <a:cxn ang="0">
                  <a:pos x="180" y="0"/>
                </a:cxn>
                <a:cxn ang="0">
                  <a:pos x="180" y="440"/>
                </a:cxn>
              </a:cxnLst>
              <a:rect l="0" t="0" r="r" b="b"/>
              <a:pathLst>
                <a:path w="180" h="440">
                  <a:moveTo>
                    <a:pt x="0" y="0"/>
                  </a:moveTo>
                  <a:lnTo>
                    <a:pt x="180" y="0"/>
                  </a:lnTo>
                  <a:lnTo>
                    <a:pt x="180" y="440"/>
                  </a:lnTo>
                </a:path>
              </a:pathLst>
            </a:custGeom>
            <a:noFill/>
            <a:ln w="38100" cmpd="sng">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0" name="Freeform 9">
              <a:extLst>
                <a:ext uri="{FF2B5EF4-FFF2-40B4-BE49-F238E27FC236}">
                  <a16:creationId xmlns:a16="http://schemas.microsoft.com/office/drawing/2014/main" id="{2C58B69E-A655-B443-8469-576EC035B156}"/>
                </a:ext>
              </a:extLst>
            </p:cNvPr>
            <p:cNvSpPr>
              <a:spLocks/>
            </p:cNvSpPr>
            <p:nvPr/>
          </p:nvSpPr>
          <p:spPr bwMode="auto">
            <a:xfrm>
              <a:off x="1618" y="1728"/>
              <a:ext cx="129" cy="394"/>
            </a:xfrm>
            <a:custGeom>
              <a:avLst/>
              <a:gdLst/>
              <a:ahLst/>
              <a:cxnLst>
                <a:cxn ang="0">
                  <a:pos x="0" y="0"/>
                </a:cxn>
                <a:cxn ang="0">
                  <a:pos x="180" y="0"/>
                </a:cxn>
                <a:cxn ang="0">
                  <a:pos x="180" y="440"/>
                </a:cxn>
              </a:cxnLst>
              <a:rect l="0" t="0" r="r" b="b"/>
              <a:pathLst>
                <a:path w="180" h="440">
                  <a:moveTo>
                    <a:pt x="0" y="0"/>
                  </a:moveTo>
                  <a:lnTo>
                    <a:pt x="180" y="0"/>
                  </a:lnTo>
                  <a:lnTo>
                    <a:pt x="180" y="440"/>
                  </a:lnTo>
                </a:path>
              </a:pathLst>
            </a:custGeom>
            <a:noFill/>
            <a:ln w="38100" cmpd="sng">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1" name="Freeform 10">
              <a:extLst>
                <a:ext uri="{FF2B5EF4-FFF2-40B4-BE49-F238E27FC236}">
                  <a16:creationId xmlns:a16="http://schemas.microsoft.com/office/drawing/2014/main" id="{B2109008-2190-3C47-9576-3B9F2AE56989}"/>
                </a:ext>
              </a:extLst>
            </p:cNvPr>
            <p:cNvSpPr>
              <a:spLocks/>
            </p:cNvSpPr>
            <p:nvPr/>
          </p:nvSpPr>
          <p:spPr bwMode="auto">
            <a:xfrm>
              <a:off x="1845" y="2408"/>
              <a:ext cx="129" cy="394"/>
            </a:xfrm>
            <a:custGeom>
              <a:avLst/>
              <a:gdLst/>
              <a:ahLst/>
              <a:cxnLst>
                <a:cxn ang="0">
                  <a:pos x="0" y="0"/>
                </a:cxn>
                <a:cxn ang="0">
                  <a:pos x="180" y="0"/>
                </a:cxn>
                <a:cxn ang="0">
                  <a:pos x="180" y="440"/>
                </a:cxn>
              </a:cxnLst>
              <a:rect l="0" t="0" r="r" b="b"/>
              <a:pathLst>
                <a:path w="180" h="440">
                  <a:moveTo>
                    <a:pt x="0" y="0"/>
                  </a:moveTo>
                  <a:lnTo>
                    <a:pt x="180" y="0"/>
                  </a:lnTo>
                  <a:lnTo>
                    <a:pt x="180" y="440"/>
                  </a:lnTo>
                </a:path>
              </a:pathLst>
            </a:custGeom>
            <a:noFill/>
            <a:ln w="38100" cmpd="sng">
              <a:solidFill>
                <a:srgbClr val="C00000"/>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2" name="AutoShape 11">
              <a:extLst>
                <a:ext uri="{FF2B5EF4-FFF2-40B4-BE49-F238E27FC236}">
                  <a16:creationId xmlns:a16="http://schemas.microsoft.com/office/drawing/2014/main" id="{2997A479-D560-EB4B-9B27-F6B375072020}"/>
                </a:ext>
              </a:extLst>
            </p:cNvPr>
            <p:cNvSpPr>
              <a:spLocks noChangeArrowheads="1"/>
            </p:cNvSpPr>
            <p:nvPr/>
          </p:nvSpPr>
          <p:spPr bwMode="auto">
            <a:xfrm>
              <a:off x="2871" y="480"/>
              <a:ext cx="2435" cy="680"/>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13" name="AutoShape 12">
              <a:extLst>
                <a:ext uri="{FF2B5EF4-FFF2-40B4-BE49-F238E27FC236}">
                  <a16:creationId xmlns:a16="http://schemas.microsoft.com/office/drawing/2014/main" id="{6BFBDDF1-2558-694F-94A4-20783841786C}"/>
                </a:ext>
              </a:extLst>
            </p:cNvPr>
            <p:cNvSpPr>
              <a:spLocks noChangeArrowheads="1"/>
            </p:cNvSpPr>
            <p:nvPr/>
          </p:nvSpPr>
          <p:spPr bwMode="auto">
            <a:xfrm>
              <a:off x="4378" y="1017"/>
              <a:ext cx="1073" cy="860"/>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14" name="AutoShape 13">
              <a:extLst>
                <a:ext uri="{FF2B5EF4-FFF2-40B4-BE49-F238E27FC236}">
                  <a16:creationId xmlns:a16="http://schemas.microsoft.com/office/drawing/2014/main" id="{AC12F809-564A-0B4C-A37A-A20784F66651}"/>
                </a:ext>
              </a:extLst>
            </p:cNvPr>
            <p:cNvSpPr>
              <a:spLocks noChangeArrowheads="1"/>
            </p:cNvSpPr>
            <p:nvPr/>
          </p:nvSpPr>
          <p:spPr bwMode="auto">
            <a:xfrm>
              <a:off x="2705" y="1017"/>
              <a:ext cx="1073" cy="860"/>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15" name="Line 14">
              <a:extLst>
                <a:ext uri="{FF2B5EF4-FFF2-40B4-BE49-F238E27FC236}">
                  <a16:creationId xmlns:a16="http://schemas.microsoft.com/office/drawing/2014/main" id="{AAB5CDC4-EC08-554A-9256-7A6420850872}"/>
                </a:ext>
              </a:extLst>
            </p:cNvPr>
            <p:cNvSpPr>
              <a:spLocks noChangeShapeType="1"/>
            </p:cNvSpPr>
            <p:nvPr/>
          </p:nvSpPr>
          <p:spPr bwMode="auto">
            <a:xfrm>
              <a:off x="2156" y="3040"/>
              <a:ext cx="453" cy="0"/>
            </a:xfrm>
            <a:prstGeom prst="line">
              <a:avLst/>
            </a:prstGeom>
            <a:ln>
              <a:headEnd/>
              <a:tailEnd type="triangl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6" name="AutoShape 15">
              <a:extLst>
                <a:ext uri="{FF2B5EF4-FFF2-40B4-BE49-F238E27FC236}">
                  <a16:creationId xmlns:a16="http://schemas.microsoft.com/office/drawing/2014/main" id="{1E34F644-0AE4-4040-B740-9834C1608689}"/>
                </a:ext>
              </a:extLst>
            </p:cNvPr>
            <p:cNvSpPr>
              <a:spLocks noChangeArrowheads="1"/>
            </p:cNvSpPr>
            <p:nvPr/>
          </p:nvSpPr>
          <p:spPr bwMode="auto">
            <a:xfrm>
              <a:off x="2744" y="1635"/>
              <a:ext cx="490" cy="967"/>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17" name="Line 16">
              <a:extLst>
                <a:ext uri="{FF2B5EF4-FFF2-40B4-BE49-F238E27FC236}">
                  <a16:creationId xmlns:a16="http://schemas.microsoft.com/office/drawing/2014/main" id="{DAF58597-264D-024B-8DE3-EF5126F9AA6F}"/>
                </a:ext>
              </a:extLst>
            </p:cNvPr>
            <p:cNvSpPr>
              <a:spLocks noChangeShapeType="1"/>
            </p:cNvSpPr>
            <p:nvPr/>
          </p:nvSpPr>
          <p:spPr bwMode="auto">
            <a:xfrm>
              <a:off x="3733" y="2620"/>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8" name="Line 17">
              <a:extLst>
                <a:ext uri="{FF2B5EF4-FFF2-40B4-BE49-F238E27FC236}">
                  <a16:creationId xmlns:a16="http://schemas.microsoft.com/office/drawing/2014/main" id="{5ED289E0-F3DA-E943-A67D-3D35056733CD}"/>
                </a:ext>
              </a:extLst>
            </p:cNvPr>
            <p:cNvSpPr>
              <a:spLocks noChangeShapeType="1"/>
            </p:cNvSpPr>
            <p:nvPr/>
          </p:nvSpPr>
          <p:spPr bwMode="auto">
            <a:xfrm>
              <a:off x="2917" y="2611"/>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19" name="AutoShape 18">
              <a:extLst>
                <a:ext uri="{FF2B5EF4-FFF2-40B4-BE49-F238E27FC236}">
                  <a16:creationId xmlns:a16="http://schemas.microsoft.com/office/drawing/2014/main" id="{9251CDF2-06AE-4A42-84EB-AFAE33D91355}"/>
                </a:ext>
              </a:extLst>
            </p:cNvPr>
            <p:cNvSpPr>
              <a:spLocks noChangeArrowheads="1"/>
            </p:cNvSpPr>
            <p:nvPr/>
          </p:nvSpPr>
          <p:spPr bwMode="auto">
            <a:xfrm>
              <a:off x="5022" y="1635"/>
              <a:ext cx="490" cy="967"/>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20" name="Line 19">
              <a:extLst>
                <a:ext uri="{FF2B5EF4-FFF2-40B4-BE49-F238E27FC236}">
                  <a16:creationId xmlns:a16="http://schemas.microsoft.com/office/drawing/2014/main" id="{ED081E41-33AF-6946-9675-FF773919FE74}"/>
                </a:ext>
              </a:extLst>
            </p:cNvPr>
            <p:cNvSpPr>
              <a:spLocks noChangeShapeType="1"/>
            </p:cNvSpPr>
            <p:nvPr/>
          </p:nvSpPr>
          <p:spPr bwMode="auto">
            <a:xfrm>
              <a:off x="5125" y="2620"/>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1" name="Line 20">
              <a:extLst>
                <a:ext uri="{FF2B5EF4-FFF2-40B4-BE49-F238E27FC236}">
                  <a16:creationId xmlns:a16="http://schemas.microsoft.com/office/drawing/2014/main" id="{FC478098-6166-D54E-A0FE-697AD944A756}"/>
                </a:ext>
              </a:extLst>
            </p:cNvPr>
            <p:cNvSpPr>
              <a:spLocks noChangeShapeType="1"/>
            </p:cNvSpPr>
            <p:nvPr/>
          </p:nvSpPr>
          <p:spPr bwMode="auto">
            <a:xfrm>
              <a:off x="5396" y="2611"/>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2" name="AutoShape 21">
              <a:extLst>
                <a:ext uri="{FF2B5EF4-FFF2-40B4-BE49-F238E27FC236}">
                  <a16:creationId xmlns:a16="http://schemas.microsoft.com/office/drawing/2014/main" id="{5B4D9BDA-6A05-7940-A77A-868D3A577B0B}"/>
                </a:ext>
              </a:extLst>
            </p:cNvPr>
            <p:cNvSpPr>
              <a:spLocks noChangeArrowheads="1"/>
            </p:cNvSpPr>
            <p:nvPr/>
          </p:nvSpPr>
          <p:spPr bwMode="auto">
            <a:xfrm>
              <a:off x="4429" y="1635"/>
              <a:ext cx="490" cy="967"/>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23" name="Line 22">
              <a:extLst>
                <a:ext uri="{FF2B5EF4-FFF2-40B4-BE49-F238E27FC236}">
                  <a16:creationId xmlns:a16="http://schemas.microsoft.com/office/drawing/2014/main" id="{CF2B58C4-0D84-8743-8697-CE24BC7364E3}"/>
                </a:ext>
              </a:extLst>
            </p:cNvPr>
            <p:cNvSpPr>
              <a:spLocks noChangeShapeType="1"/>
            </p:cNvSpPr>
            <p:nvPr/>
          </p:nvSpPr>
          <p:spPr bwMode="auto">
            <a:xfrm>
              <a:off x="4532" y="2620"/>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4" name="Line 23">
              <a:extLst>
                <a:ext uri="{FF2B5EF4-FFF2-40B4-BE49-F238E27FC236}">
                  <a16:creationId xmlns:a16="http://schemas.microsoft.com/office/drawing/2014/main" id="{1537913A-5EB4-5D4D-83C2-60F37F0B4470}"/>
                </a:ext>
              </a:extLst>
            </p:cNvPr>
            <p:cNvSpPr>
              <a:spLocks noChangeShapeType="1"/>
            </p:cNvSpPr>
            <p:nvPr/>
          </p:nvSpPr>
          <p:spPr bwMode="auto">
            <a:xfrm>
              <a:off x="4803" y="2611"/>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5" name="AutoShape 24">
              <a:extLst>
                <a:ext uri="{FF2B5EF4-FFF2-40B4-BE49-F238E27FC236}">
                  <a16:creationId xmlns:a16="http://schemas.microsoft.com/office/drawing/2014/main" id="{562F1DB0-E5FF-FB47-83F3-80F3BCE338A4}"/>
                </a:ext>
              </a:extLst>
            </p:cNvPr>
            <p:cNvSpPr>
              <a:spLocks noChangeArrowheads="1"/>
            </p:cNvSpPr>
            <p:nvPr/>
          </p:nvSpPr>
          <p:spPr bwMode="auto">
            <a:xfrm>
              <a:off x="3335" y="1635"/>
              <a:ext cx="489" cy="967"/>
            </a:xfrm>
            <a:prstGeom prst="triangle">
              <a:avLst>
                <a:gd name="adj" fmla="val 50000"/>
              </a:avLst>
            </a:prstGeom>
            <a:ln w="38100">
              <a:solidFill>
                <a:srgbClr val="ED8407"/>
              </a:solidFill>
              <a:headEnd/>
              <a:tailEnd/>
            </a:ln>
          </p:spPr>
          <p:style>
            <a:lnRef idx="2">
              <a:schemeClr val="accent1"/>
            </a:lnRef>
            <a:fillRef idx="1">
              <a:schemeClr val="lt1"/>
            </a:fillRef>
            <a:effectRef idx="0">
              <a:schemeClr val="accent1"/>
            </a:effectRef>
            <a:fontRef idx="minor">
              <a:schemeClr val="dk1"/>
            </a:fontRef>
          </p:style>
          <p:txBody>
            <a:bodyPr>
              <a:flatTx/>
            </a:bodyPr>
            <a:lstStyle/>
            <a:p>
              <a:pPr>
                <a:defRPr/>
              </a:pPr>
              <a:endParaRPr lang="zh-CN" altLang="en-US" sz="2300">
                <a:solidFill>
                  <a:schemeClr val="tx1"/>
                </a:solidFill>
                <a:latin typeface="微软雅黑" pitchFamily="34" charset="-122"/>
                <a:ea typeface="微软雅黑" pitchFamily="34" charset="-122"/>
              </a:endParaRPr>
            </a:p>
          </p:txBody>
        </p:sp>
        <p:sp>
          <p:nvSpPr>
            <p:cNvPr id="26" name="Line 25">
              <a:extLst>
                <a:ext uri="{FF2B5EF4-FFF2-40B4-BE49-F238E27FC236}">
                  <a16:creationId xmlns:a16="http://schemas.microsoft.com/office/drawing/2014/main" id="{5F510B8D-22F9-1748-B6C7-83608E2C048E}"/>
                </a:ext>
              </a:extLst>
            </p:cNvPr>
            <p:cNvSpPr>
              <a:spLocks noChangeShapeType="1"/>
            </p:cNvSpPr>
            <p:nvPr/>
          </p:nvSpPr>
          <p:spPr bwMode="auto">
            <a:xfrm>
              <a:off x="3089" y="2620"/>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7" name="Line 26">
              <a:extLst>
                <a:ext uri="{FF2B5EF4-FFF2-40B4-BE49-F238E27FC236}">
                  <a16:creationId xmlns:a16="http://schemas.microsoft.com/office/drawing/2014/main" id="{50D29C41-4B35-E341-AA38-745291A1950B}"/>
                </a:ext>
              </a:extLst>
            </p:cNvPr>
            <p:cNvSpPr>
              <a:spLocks noChangeShapeType="1"/>
            </p:cNvSpPr>
            <p:nvPr/>
          </p:nvSpPr>
          <p:spPr bwMode="auto">
            <a:xfrm>
              <a:off x="3461" y="2618"/>
              <a:ext cx="0" cy="411"/>
            </a:xfrm>
            <a:prstGeom prst="line">
              <a:avLst/>
            </a:prstGeom>
            <a:ln>
              <a:headEn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8" name="Line 27">
              <a:extLst>
                <a:ext uri="{FF2B5EF4-FFF2-40B4-BE49-F238E27FC236}">
                  <a16:creationId xmlns:a16="http://schemas.microsoft.com/office/drawing/2014/main" id="{B6AB0381-02F6-1146-9750-BAAE33CA3D76}"/>
                </a:ext>
              </a:extLst>
            </p:cNvPr>
            <p:cNvSpPr>
              <a:spLocks noChangeShapeType="1"/>
            </p:cNvSpPr>
            <p:nvPr/>
          </p:nvSpPr>
          <p:spPr bwMode="auto">
            <a:xfrm>
              <a:off x="1838" y="2253"/>
              <a:ext cx="773" cy="0"/>
            </a:xfrm>
            <a:prstGeom prst="line">
              <a:avLst/>
            </a:prstGeom>
            <a:ln>
              <a:headEnd/>
              <a:tailEnd type="triangl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29" name="Line 28">
              <a:extLst>
                <a:ext uri="{FF2B5EF4-FFF2-40B4-BE49-F238E27FC236}">
                  <a16:creationId xmlns:a16="http://schemas.microsoft.com/office/drawing/2014/main" id="{3A168F07-4CAB-144A-803D-3CDBE3F5DB80}"/>
                </a:ext>
              </a:extLst>
            </p:cNvPr>
            <p:cNvSpPr>
              <a:spLocks noChangeShapeType="1"/>
            </p:cNvSpPr>
            <p:nvPr/>
          </p:nvSpPr>
          <p:spPr bwMode="auto">
            <a:xfrm>
              <a:off x="1611" y="1577"/>
              <a:ext cx="1109" cy="0"/>
            </a:xfrm>
            <a:prstGeom prst="line">
              <a:avLst/>
            </a:prstGeom>
            <a:ln>
              <a:headEnd/>
              <a:tailEnd type="triangl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zh-CN" altLang="en-US" sz="2300">
                <a:solidFill>
                  <a:schemeClr val="tx1"/>
                </a:solidFill>
                <a:latin typeface="微软雅黑" pitchFamily="34" charset="-122"/>
                <a:ea typeface="微软雅黑" pitchFamily="34" charset="-122"/>
              </a:endParaRPr>
            </a:p>
          </p:txBody>
        </p:sp>
        <p:sp>
          <p:nvSpPr>
            <p:cNvPr id="30" name="Line 29">
              <a:extLst>
                <a:ext uri="{FF2B5EF4-FFF2-40B4-BE49-F238E27FC236}">
                  <a16:creationId xmlns:a16="http://schemas.microsoft.com/office/drawing/2014/main" id="{ADA8B60D-263D-9F41-83A8-0E5726C3CA13}"/>
                </a:ext>
              </a:extLst>
            </p:cNvPr>
            <p:cNvSpPr>
              <a:spLocks noChangeShapeType="1"/>
            </p:cNvSpPr>
            <p:nvPr/>
          </p:nvSpPr>
          <p:spPr bwMode="auto">
            <a:xfrm>
              <a:off x="1248" y="856"/>
              <a:ext cx="1895" cy="0"/>
            </a:xfrm>
            <a:prstGeom prst="line">
              <a:avLst/>
            </a:prstGeom>
            <a:ln>
              <a:headEnd/>
              <a:tailEnd type="triangle" w="med" len="med"/>
            </a:ln>
          </p:spPr>
          <p:style>
            <a:lnRef idx="2">
              <a:schemeClr val="accent2"/>
            </a:lnRef>
            <a:fillRef idx="0">
              <a:schemeClr val="accent2"/>
            </a:fillRef>
            <a:effectRef idx="1">
              <a:schemeClr val="accent2"/>
            </a:effectRef>
            <a:fontRef idx="minor">
              <a:schemeClr val="tx1"/>
            </a:fontRef>
          </p:style>
          <p:txBody>
            <a:bodyPr/>
            <a:lstStyle/>
            <a:p>
              <a:pPr>
                <a:defRPr/>
              </a:pPr>
              <a:endParaRPr lang="zh-CN" altLang="en-US" sz="2300">
                <a:solidFill>
                  <a:schemeClr val="tx1"/>
                </a:solidFill>
                <a:latin typeface="微软雅黑" pitchFamily="34" charset="-122"/>
                <a:ea typeface="微软雅黑" pitchFamily="34" charset="-122"/>
              </a:endParaRPr>
            </a:p>
          </p:txBody>
        </p:sp>
      </p:grpSp>
      <p:grpSp>
        <p:nvGrpSpPr>
          <p:cNvPr id="31" name="组合 30">
            <a:extLst>
              <a:ext uri="{FF2B5EF4-FFF2-40B4-BE49-F238E27FC236}">
                <a16:creationId xmlns:a16="http://schemas.microsoft.com/office/drawing/2014/main" id="{587D074D-565C-B549-AE31-7FED21BC635F}"/>
              </a:ext>
            </a:extLst>
          </p:cNvPr>
          <p:cNvGrpSpPr/>
          <p:nvPr/>
        </p:nvGrpSpPr>
        <p:grpSpPr>
          <a:xfrm>
            <a:off x="5871914" y="5754216"/>
            <a:ext cx="4376494" cy="766825"/>
            <a:chOff x="4339728" y="5101748"/>
            <a:chExt cx="4376494" cy="766825"/>
          </a:xfrm>
        </p:grpSpPr>
        <p:grpSp>
          <p:nvGrpSpPr>
            <p:cNvPr id="32" name="Group 5">
              <a:extLst>
                <a:ext uri="{FF2B5EF4-FFF2-40B4-BE49-F238E27FC236}">
                  <a16:creationId xmlns:a16="http://schemas.microsoft.com/office/drawing/2014/main" id="{F87CE13C-C6C6-434D-B918-8074B8352722}"/>
                </a:ext>
              </a:extLst>
            </p:cNvPr>
            <p:cNvGrpSpPr>
              <a:grpSpLocks/>
            </p:cNvGrpSpPr>
            <p:nvPr/>
          </p:nvGrpSpPr>
          <p:grpSpPr bwMode="auto">
            <a:xfrm>
              <a:off x="5640150" y="5225484"/>
              <a:ext cx="455613" cy="609600"/>
              <a:chOff x="4418" y="2218"/>
              <a:chExt cx="335" cy="537"/>
            </a:xfrm>
          </p:grpSpPr>
          <p:grpSp>
            <p:nvGrpSpPr>
              <p:cNvPr id="73" name="Group 6">
                <a:extLst>
                  <a:ext uri="{FF2B5EF4-FFF2-40B4-BE49-F238E27FC236}">
                    <a16:creationId xmlns:a16="http://schemas.microsoft.com/office/drawing/2014/main" id="{2259D125-8BB1-A14B-B0ED-D9BE3BB63DA8}"/>
                  </a:ext>
                </a:extLst>
              </p:cNvPr>
              <p:cNvGrpSpPr>
                <a:grpSpLocks/>
              </p:cNvGrpSpPr>
              <p:nvPr/>
            </p:nvGrpSpPr>
            <p:grpSpPr bwMode="auto">
              <a:xfrm rot="460370">
                <a:off x="4512" y="2218"/>
                <a:ext cx="110" cy="304"/>
                <a:chOff x="3646" y="1664"/>
                <a:chExt cx="118" cy="323"/>
              </a:xfrm>
            </p:grpSpPr>
            <p:sp>
              <p:nvSpPr>
                <p:cNvPr id="78" name="Oval 7">
                  <a:extLst>
                    <a:ext uri="{FF2B5EF4-FFF2-40B4-BE49-F238E27FC236}">
                      <a16:creationId xmlns:a16="http://schemas.microsoft.com/office/drawing/2014/main" id="{E7D01F21-9606-9F48-9DA3-87D52D3B176C}"/>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79" name="Oval 8">
                  <a:extLst>
                    <a:ext uri="{FF2B5EF4-FFF2-40B4-BE49-F238E27FC236}">
                      <a16:creationId xmlns:a16="http://schemas.microsoft.com/office/drawing/2014/main" id="{F47DA797-39D3-DE44-AC5C-204CC8D6BE49}"/>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74" name="Freeform 9">
                <a:extLst>
                  <a:ext uri="{FF2B5EF4-FFF2-40B4-BE49-F238E27FC236}">
                    <a16:creationId xmlns:a16="http://schemas.microsoft.com/office/drawing/2014/main" id="{A6FBB52C-A966-BF4C-9FCB-B2C91A16C243}"/>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75" name="Freeform 10">
                <a:extLst>
                  <a:ext uri="{FF2B5EF4-FFF2-40B4-BE49-F238E27FC236}">
                    <a16:creationId xmlns:a16="http://schemas.microsoft.com/office/drawing/2014/main" id="{0283FF75-B3F5-A843-9C73-B1D46276CDF8}"/>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76" name="Freeform 11">
                <a:extLst>
                  <a:ext uri="{FF2B5EF4-FFF2-40B4-BE49-F238E27FC236}">
                    <a16:creationId xmlns:a16="http://schemas.microsoft.com/office/drawing/2014/main" id="{BD4BA126-D7B8-5148-B26D-FB95758C8CEB}"/>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77" name="Freeform 12">
                <a:extLst>
                  <a:ext uri="{FF2B5EF4-FFF2-40B4-BE49-F238E27FC236}">
                    <a16:creationId xmlns:a16="http://schemas.microsoft.com/office/drawing/2014/main" id="{12D9C974-573F-7440-BE41-D2244B8EE882}"/>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nvGrpSpPr>
            <p:cNvPr id="33" name="Group 5">
              <a:extLst>
                <a:ext uri="{FF2B5EF4-FFF2-40B4-BE49-F238E27FC236}">
                  <a16:creationId xmlns:a16="http://schemas.microsoft.com/office/drawing/2014/main" id="{ACFB797C-3473-D143-8DD9-62F6FDB78A34}"/>
                </a:ext>
              </a:extLst>
            </p:cNvPr>
            <p:cNvGrpSpPr>
              <a:grpSpLocks/>
            </p:cNvGrpSpPr>
            <p:nvPr/>
          </p:nvGrpSpPr>
          <p:grpSpPr bwMode="auto">
            <a:xfrm>
              <a:off x="4339728" y="5209594"/>
              <a:ext cx="455613" cy="609600"/>
              <a:chOff x="4418" y="2218"/>
              <a:chExt cx="335" cy="537"/>
            </a:xfrm>
          </p:grpSpPr>
          <p:grpSp>
            <p:nvGrpSpPr>
              <p:cNvPr id="66" name="Group 6">
                <a:extLst>
                  <a:ext uri="{FF2B5EF4-FFF2-40B4-BE49-F238E27FC236}">
                    <a16:creationId xmlns:a16="http://schemas.microsoft.com/office/drawing/2014/main" id="{B790C29B-61B9-614F-8028-D5A73C5E84F6}"/>
                  </a:ext>
                </a:extLst>
              </p:cNvPr>
              <p:cNvGrpSpPr>
                <a:grpSpLocks/>
              </p:cNvGrpSpPr>
              <p:nvPr/>
            </p:nvGrpSpPr>
            <p:grpSpPr bwMode="auto">
              <a:xfrm rot="460370">
                <a:off x="4512" y="2218"/>
                <a:ext cx="110" cy="304"/>
                <a:chOff x="3646" y="1664"/>
                <a:chExt cx="118" cy="323"/>
              </a:xfrm>
            </p:grpSpPr>
            <p:sp>
              <p:nvSpPr>
                <p:cNvPr id="71" name="Oval 7">
                  <a:extLst>
                    <a:ext uri="{FF2B5EF4-FFF2-40B4-BE49-F238E27FC236}">
                      <a16:creationId xmlns:a16="http://schemas.microsoft.com/office/drawing/2014/main" id="{F27DC671-3461-C349-BCAF-BFD9A046A176}"/>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72" name="Oval 8">
                  <a:extLst>
                    <a:ext uri="{FF2B5EF4-FFF2-40B4-BE49-F238E27FC236}">
                      <a16:creationId xmlns:a16="http://schemas.microsoft.com/office/drawing/2014/main" id="{1D33DB01-0120-6745-9784-08D05E732084}"/>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67" name="Freeform 9">
                <a:extLst>
                  <a:ext uri="{FF2B5EF4-FFF2-40B4-BE49-F238E27FC236}">
                    <a16:creationId xmlns:a16="http://schemas.microsoft.com/office/drawing/2014/main" id="{A64421A4-50A2-F645-92EA-A674ED82112B}"/>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68" name="Freeform 10">
                <a:extLst>
                  <a:ext uri="{FF2B5EF4-FFF2-40B4-BE49-F238E27FC236}">
                    <a16:creationId xmlns:a16="http://schemas.microsoft.com/office/drawing/2014/main" id="{70E104EB-739A-0748-8EBD-F2F64050DED1}"/>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69" name="Freeform 11">
                <a:extLst>
                  <a:ext uri="{FF2B5EF4-FFF2-40B4-BE49-F238E27FC236}">
                    <a16:creationId xmlns:a16="http://schemas.microsoft.com/office/drawing/2014/main" id="{6FE0033F-3139-C44E-8BCE-58231FE77433}"/>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70" name="Freeform 12">
                <a:extLst>
                  <a:ext uri="{FF2B5EF4-FFF2-40B4-BE49-F238E27FC236}">
                    <a16:creationId xmlns:a16="http://schemas.microsoft.com/office/drawing/2014/main" id="{598522B5-0DAA-264E-9F63-0CB70580D314}"/>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nvGrpSpPr>
            <p:cNvPr id="34" name="Group 21">
              <a:extLst>
                <a:ext uri="{FF2B5EF4-FFF2-40B4-BE49-F238E27FC236}">
                  <a16:creationId xmlns:a16="http://schemas.microsoft.com/office/drawing/2014/main" id="{2B931952-5B11-B448-ADF4-FCB0164467B3}"/>
                </a:ext>
              </a:extLst>
            </p:cNvPr>
            <p:cNvGrpSpPr>
              <a:grpSpLocks/>
            </p:cNvGrpSpPr>
            <p:nvPr/>
          </p:nvGrpSpPr>
          <p:grpSpPr bwMode="auto">
            <a:xfrm flipH="1">
              <a:off x="6799808" y="5139753"/>
              <a:ext cx="458788" cy="609600"/>
              <a:chOff x="4418" y="2218"/>
              <a:chExt cx="335" cy="537"/>
            </a:xfrm>
          </p:grpSpPr>
          <p:grpSp>
            <p:nvGrpSpPr>
              <p:cNvPr id="59" name="Group 22">
                <a:extLst>
                  <a:ext uri="{FF2B5EF4-FFF2-40B4-BE49-F238E27FC236}">
                    <a16:creationId xmlns:a16="http://schemas.microsoft.com/office/drawing/2014/main" id="{C02C0679-C750-A14C-88EC-20EE1532C599}"/>
                  </a:ext>
                </a:extLst>
              </p:cNvPr>
              <p:cNvGrpSpPr>
                <a:grpSpLocks/>
              </p:cNvGrpSpPr>
              <p:nvPr/>
            </p:nvGrpSpPr>
            <p:grpSpPr bwMode="auto">
              <a:xfrm rot="460370">
                <a:off x="4512" y="2218"/>
                <a:ext cx="110" cy="304"/>
                <a:chOff x="3646" y="1664"/>
                <a:chExt cx="118" cy="323"/>
              </a:xfrm>
            </p:grpSpPr>
            <p:sp>
              <p:nvSpPr>
                <p:cNvPr id="64" name="Oval 23">
                  <a:extLst>
                    <a:ext uri="{FF2B5EF4-FFF2-40B4-BE49-F238E27FC236}">
                      <a16:creationId xmlns:a16="http://schemas.microsoft.com/office/drawing/2014/main" id="{410AB29E-931C-FB43-A02B-79489D1E2E77}"/>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65" name="Oval 24">
                  <a:extLst>
                    <a:ext uri="{FF2B5EF4-FFF2-40B4-BE49-F238E27FC236}">
                      <a16:creationId xmlns:a16="http://schemas.microsoft.com/office/drawing/2014/main" id="{4AED78D4-5955-1D46-BE77-BE62AA14F8B2}"/>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60" name="Freeform 25">
                <a:extLst>
                  <a:ext uri="{FF2B5EF4-FFF2-40B4-BE49-F238E27FC236}">
                    <a16:creationId xmlns:a16="http://schemas.microsoft.com/office/drawing/2014/main" id="{B410772A-EBBF-464C-99F8-4156554FDBB3}"/>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61" name="Freeform 26">
                <a:extLst>
                  <a:ext uri="{FF2B5EF4-FFF2-40B4-BE49-F238E27FC236}">
                    <a16:creationId xmlns:a16="http://schemas.microsoft.com/office/drawing/2014/main" id="{A07524F5-C27D-7746-BEAE-4440BD8E36B4}"/>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62" name="Freeform 27">
                <a:extLst>
                  <a:ext uri="{FF2B5EF4-FFF2-40B4-BE49-F238E27FC236}">
                    <a16:creationId xmlns:a16="http://schemas.microsoft.com/office/drawing/2014/main" id="{E072CA7B-58E7-974D-A5AE-3C28097AE0CD}"/>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63" name="Freeform 28">
                <a:extLst>
                  <a:ext uri="{FF2B5EF4-FFF2-40B4-BE49-F238E27FC236}">
                    <a16:creationId xmlns:a16="http://schemas.microsoft.com/office/drawing/2014/main" id="{A27A0175-CC1F-D842-9A47-80D33A273541}"/>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nvGrpSpPr>
            <p:cNvPr id="35" name="Group 21">
              <a:extLst>
                <a:ext uri="{FF2B5EF4-FFF2-40B4-BE49-F238E27FC236}">
                  <a16:creationId xmlns:a16="http://schemas.microsoft.com/office/drawing/2014/main" id="{3876C663-84CB-6E4C-AE0F-24A45AF1F5E0}"/>
                </a:ext>
              </a:extLst>
            </p:cNvPr>
            <p:cNvGrpSpPr>
              <a:grpSpLocks/>
            </p:cNvGrpSpPr>
            <p:nvPr/>
          </p:nvGrpSpPr>
          <p:grpSpPr bwMode="auto">
            <a:xfrm flipH="1">
              <a:off x="8257434" y="5101748"/>
              <a:ext cx="458788" cy="609600"/>
              <a:chOff x="4418" y="2218"/>
              <a:chExt cx="335" cy="537"/>
            </a:xfrm>
          </p:grpSpPr>
          <p:grpSp>
            <p:nvGrpSpPr>
              <p:cNvPr id="52" name="Group 22">
                <a:extLst>
                  <a:ext uri="{FF2B5EF4-FFF2-40B4-BE49-F238E27FC236}">
                    <a16:creationId xmlns:a16="http://schemas.microsoft.com/office/drawing/2014/main" id="{12C9F202-D074-CE44-99B1-6E752DDE4602}"/>
                  </a:ext>
                </a:extLst>
              </p:cNvPr>
              <p:cNvGrpSpPr>
                <a:grpSpLocks/>
              </p:cNvGrpSpPr>
              <p:nvPr/>
            </p:nvGrpSpPr>
            <p:grpSpPr bwMode="auto">
              <a:xfrm rot="460370">
                <a:off x="4512" y="2218"/>
                <a:ext cx="110" cy="304"/>
                <a:chOff x="3646" y="1664"/>
                <a:chExt cx="118" cy="323"/>
              </a:xfrm>
            </p:grpSpPr>
            <p:sp>
              <p:nvSpPr>
                <p:cNvPr id="57" name="Oval 23">
                  <a:extLst>
                    <a:ext uri="{FF2B5EF4-FFF2-40B4-BE49-F238E27FC236}">
                      <a16:creationId xmlns:a16="http://schemas.microsoft.com/office/drawing/2014/main" id="{E26A0860-1377-3442-9659-DF8B405E4C2D}"/>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58" name="Oval 24">
                  <a:extLst>
                    <a:ext uri="{FF2B5EF4-FFF2-40B4-BE49-F238E27FC236}">
                      <a16:creationId xmlns:a16="http://schemas.microsoft.com/office/drawing/2014/main" id="{2B43730D-C186-E24B-B25B-33F250C272BB}"/>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53" name="Freeform 25">
                <a:extLst>
                  <a:ext uri="{FF2B5EF4-FFF2-40B4-BE49-F238E27FC236}">
                    <a16:creationId xmlns:a16="http://schemas.microsoft.com/office/drawing/2014/main" id="{2CD3B0F7-852F-A847-B297-F6D390FD21F4}"/>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54" name="Freeform 26">
                <a:extLst>
                  <a:ext uri="{FF2B5EF4-FFF2-40B4-BE49-F238E27FC236}">
                    <a16:creationId xmlns:a16="http://schemas.microsoft.com/office/drawing/2014/main" id="{CFBF107B-E32C-F445-A4B7-829C807236B6}"/>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55" name="Freeform 27">
                <a:extLst>
                  <a:ext uri="{FF2B5EF4-FFF2-40B4-BE49-F238E27FC236}">
                    <a16:creationId xmlns:a16="http://schemas.microsoft.com/office/drawing/2014/main" id="{947430E3-E384-5146-A080-A2CFB17D0971}"/>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56" name="Freeform 28">
                <a:extLst>
                  <a:ext uri="{FF2B5EF4-FFF2-40B4-BE49-F238E27FC236}">
                    <a16:creationId xmlns:a16="http://schemas.microsoft.com/office/drawing/2014/main" id="{8D7DD015-4ADD-1047-8E49-09BFCBC7E594}"/>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nvGrpSpPr>
            <p:cNvPr id="36" name="Group 21">
              <a:extLst>
                <a:ext uri="{FF2B5EF4-FFF2-40B4-BE49-F238E27FC236}">
                  <a16:creationId xmlns:a16="http://schemas.microsoft.com/office/drawing/2014/main" id="{ADB092C3-96DE-574F-B4F2-DB0B548424AE}"/>
                </a:ext>
              </a:extLst>
            </p:cNvPr>
            <p:cNvGrpSpPr>
              <a:grpSpLocks/>
            </p:cNvGrpSpPr>
            <p:nvPr/>
          </p:nvGrpSpPr>
          <p:grpSpPr bwMode="auto">
            <a:xfrm flipH="1">
              <a:off x="7577683" y="5127833"/>
              <a:ext cx="458788" cy="609600"/>
              <a:chOff x="4418" y="2218"/>
              <a:chExt cx="335" cy="537"/>
            </a:xfrm>
          </p:grpSpPr>
          <p:grpSp>
            <p:nvGrpSpPr>
              <p:cNvPr id="45" name="Group 22">
                <a:extLst>
                  <a:ext uri="{FF2B5EF4-FFF2-40B4-BE49-F238E27FC236}">
                    <a16:creationId xmlns:a16="http://schemas.microsoft.com/office/drawing/2014/main" id="{6271E4AC-81B1-4942-BE4F-D888AE1CF2F1}"/>
                  </a:ext>
                </a:extLst>
              </p:cNvPr>
              <p:cNvGrpSpPr>
                <a:grpSpLocks/>
              </p:cNvGrpSpPr>
              <p:nvPr/>
            </p:nvGrpSpPr>
            <p:grpSpPr bwMode="auto">
              <a:xfrm rot="460370">
                <a:off x="4512" y="2218"/>
                <a:ext cx="110" cy="304"/>
                <a:chOff x="3646" y="1664"/>
                <a:chExt cx="118" cy="323"/>
              </a:xfrm>
            </p:grpSpPr>
            <p:sp>
              <p:nvSpPr>
                <p:cNvPr id="50" name="Oval 23">
                  <a:extLst>
                    <a:ext uri="{FF2B5EF4-FFF2-40B4-BE49-F238E27FC236}">
                      <a16:creationId xmlns:a16="http://schemas.microsoft.com/office/drawing/2014/main" id="{3989D777-AA3F-E549-9798-91D21E5BEE8F}"/>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51" name="Oval 24">
                  <a:extLst>
                    <a:ext uri="{FF2B5EF4-FFF2-40B4-BE49-F238E27FC236}">
                      <a16:creationId xmlns:a16="http://schemas.microsoft.com/office/drawing/2014/main" id="{E4E1261B-267D-DD40-8873-674E723A7D69}"/>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46" name="Freeform 25">
                <a:extLst>
                  <a:ext uri="{FF2B5EF4-FFF2-40B4-BE49-F238E27FC236}">
                    <a16:creationId xmlns:a16="http://schemas.microsoft.com/office/drawing/2014/main" id="{371BC0C0-C4D8-B84C-B751-32BE580A86B6}"/>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7" name="Freeform 26">
                <a:extLst>
                  <a:ext uri="{FF2B5EF4-FFF2-40B4-BE49-F238E27FC236}">
                    <a16:creationId xmlns:a16="http://schemas.microsoft.com/office/drawing/2014/main" id="{507F37E1-03EF-FA43-8B49-BFC5C4A45BCE}"/>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8" name="Freeform 27">
                <a:extLst>
                  <a:ext uri="{FF2B5EF4-FFF2-40B4-BE49-F238E27FC236}">
                    <a16:creationId xmlns:a16="http://schemas.microsoft.com/office/drawing/2014/main" id="{E11BB311-366C-1847-A599-50FE25F86A4D}"/>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9" name="Freeform 28">
                <a:extLst>
                  <a:ext uri="{FF2B5EF4-FFF2-40B4-BE49-F238E27FC236}">
                    <a16:creationId xmlns:a16="http://schemas.microsoft.com/office/drawing/2014/main" id="{21734C3F-BAF1-D94E-A4B1-9ECFF51E35E3}"/>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nvGrpSpPr>
            <p:cNvPr id="37" name="Group 5">
              <a:extLst>
                <a:ext uri="{FF2B5EF4-FFF2-40B4-BE49-F238E27FC236}">
                  <a16:creationId xmlns:a16="http://schemas.microsoft.com/office/drawing/2014/main" id="{74E8DFAB-A33C-6C4E-994D-3F19000E0360}"/>
                </a:ext>
              </a:extLst>
            </p:cNvPr>
            <p:cNvGrpSpPr>
              <a:grpSpLocks/>
            </p:cNvGrpSpPr>
            <p:nvPr/>
          </p:nvGrpSpPr>
          <p:grpSpPr bwMode="auto">
            <a:xfrm>
              <a:off x="4971453" y="5258973"/>
              <a:ext cx="455613" cy="609600"/>
              <a:chOff x="4418" y="2218"/>
              <a:chExt cx="335" cy="537"/>
            </a:xfrm>
          </p:grpSpPr>
          <p:grpSp>
            <p:nvGrpSpPr>
              <p:cNvPr id="38" name="Group 6">
                <a:extLst>
                  <a:ext uri="{FF2B5EF4-FFF2-40B4-BE49-F238E27FC236}">
                    <a16:creationId xmlns:a16="http://schemas.microsoft.com/office/drawing/2014/main" id="{64EA4AB9-8774-564F-A618-183A7504BBFA}"/>
                  </a:ext>
                </a:extLst>
              </p:cNvPr>
              <p:cNvGrpSpPr>
                <a:grpSpLocks/>
              </p:cNvGrpSpPr>
              <p:nvPr/>
            </p:nvGrpSpPr>
            <p:grpSpPr bwMode="auto">
              <a:xfrm rot="460370">
                <a:off x="4512" y="2218"/>
                <a:ext cx="110" cy="304"/>
                <a:chOff x="3646" y="1664"/>
                <a:chExt cx="118" cy="323"/>
              </a:xfrm>
            </p:grpSpPr>
            <p:sp>
              <p:nvSpPr>
                <p:cNvPr id="43" name="Oval 7">
                  <a:extLst>
                    <a:ext uri="{FF2B5EF4-FFF2-40B4-BE49-F238E27FC236}">
                      <a16:creationId xmlns:a16="http://schemas.microsoft.com/office/drawing/2014/main" id="{678B664F-96C6-434C-B16B-D9D1A9038833}"/>
                    </a:ext>
                  </a:extLst>
                </p:cNvPr>
                <p:cNvSpPr>
                  <a:spLocks noChangeArrowheads="1"/>
                </p:cNvSpPr>
                <p:nvPr/>
              </p:nvSpPr>
              <p:spPr bwMode="auto">
                <a:xfrm>
                  <a:off x="3646" y="1664"/>
                  <a:ext cx="118" cy="118"/>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sp>
              <p:nvSpPr>
                <p:cNvPr id="44" name="Oval 8">
                  <a:extLst>
                    <a:ext uri="{FF2B5EF4-FFF2-40B4-BE49-F238E27FC236}">
                      <a16:creationId xmlns:a16="http://schemas.microsoft.com/office/drawing/2014/main" id="{64F74177-9354-6B40-9C91-7DF7351A5D1A}"/>
                    </a:ext>
                  </a:extLst>
                </p:cNvPr>
                <p:cNvSpPr>
                  <a:spLocks noChangeArrowheads="1"/>
                </p:cNvSpPr>
                <p:nvPr/>
              </p:nvSpPr>
              <p:spPr bwMode="auto">
                <a:xfrm>
                  <a:off x="3669" y="1778"/>
                  <a:ext cx="82" cy="209"/>
                </a:xfrm>
                <a:prstGeom prst="ellipse">
                  <a:avLst/>
                </a:prstGeom>
                <a:solidFill>
                  <a:srgbClr val="333333"/>
                </a:solidFill>
                <a:ln>
                  <a:noFill/>
                </a:ln>
                <a:extLst>
                  <a:ext uri="{91240B29-F687-4f45-9708-019B960494DF}">
                    <a14:hiddenLine xmlns:a14="http://schemas.microsoft.com/office/drawing/2010/main" xmlns="" w="6350">
                      <a:solidFill>
                        <a:srgbClr val="000000"/>
                      </a:solidFill>
                      <a:round/>
                      <a:headEnd/>
                      <a:tailEnd/>
                    </a14:hiddenLine>
                  </a:ext>
                </a:extLst>
              </p:spPr>
              <p:txBody>
                <a:bodyPr wrap="none" lIns="0" tIns="0" rIns="0" bIns="0" anchor="ctr">
                  <a:spAutoFit/>
                </a:bodyPr>
                <a:lstStyle/>
                <a:p>
                  <a:pPr fontAlgn="base">
                    <a:spcBef>
                      <a:spcPct val="0"/>
                    </a:spcBef>
                    <a:spcAft>
                      <a:spcPct val="0"/>
                    </a:spcAft>
                  </a:pPr>
                  <a:endParaRPr lang="zh-CN" altLang="en-US">
                    <a:solidFill>
                      <a:prstClr val="black"/>
                    </a:solidFill>
                  </a:endParaRPr>
                </a:p>
              </p:txBody>
            </p:sp>
          </p:grpSp>
          <p:sp>
            <p:nvSpPr>
              <p:cNvPr id="39" name="Freeform 9">
                <a:extLst>
                  <a:ext uri="{FF2B5EF4-FFF2-40B4-BE49-F238E27FC236}">
                    <a16:creationId xmlns:a16="http://schemas.microsoft.com/office/drawing/2014/main" id="{2D884610-033E-B04F-94C7-B33A2A9AEF90}"/>
                  </a:ext>
                </a:extLst>
              </p:cNvPr>
              <p:cNvSpPr>
                <a:spLocks/>
              </p:cNvSpPr>
              <p:nvPr/>
            </p:nvSpPr>
            <p:spPr bwMode="auto">
              <a:xfrm>
                <a:off x="4574" y="2363"/>
                <a:ext cx="179" cy="94"/>
              </a:xfrm>
              <a:custGeom>
                <a:avLst/>
                <a:gdLst>
                  <a:gd name="T0" fmla="*/ 0 w 192"/>
                  <a:gd name="T1" fmla="*/ 0 h 100"/>
                  <a:gd name="T2" fmla="*/ 63 w 192"/>
                  <a:gd name="T3" fmla="*/ 69 h 100"/>
                  <a:gd name="T4" fmla="*/ 126 w 192"/>
                  <a:gd name="T5" fmla="*/ 31 h 100"/>
                  <a:gd name="T6" fmla="*/ 0 60000 65536"/>
                  <a:gd name="T7" fmla="*/ 0 60000 65536"/>
                  <a:gd name="T8" fmla="*/ 0 60000 65536"/>
                  <a:gd name="T9" fmla="*/ 0 w 192"/>
                  <a:gd name="T10" fmla="*/ 0 h 100"/>
                  <a:gd name="T11" fmla="*/ 192 w 192"/>
                  <a:gd name="T12" fmla="*/ 100 h 100"/>
                </a:gdLst>
                <a:ahLst/>
                <a:cxnLst>
                  <a:cxn ang="T6">
                    <a:pos x="T0" y="T1"/>
                  </a:cxn>
                  <a:cxn ang="T7">
                    <a:pos x="T2" y="T3"/>
                  </a:cxn>
                  <a:cxn ang="T8">
                    <a:pos x="T4" y="T5"/>
                  </a:cxn>
                </a:cxnLst>
                <a:rect l="T9" t="T10" r="T11" b="T12"/>
                <a:pathLst>
                  <a:path w="192" h="100">
                    <a:moveTo>
                      <a:pt x="0" y="0"/>
                    </a:moveTo>
                    <a:lnTo>
                      <a:pt x="96" y="100"/>
                    </a:lnTo>
                    <a:lnTo>
                      <a:pt x="192" y="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0" name="Freeform 10">
                <a:extLst>
                  <a:ext uri="{FF2B5EF4-FFF2-40B4-BE49-F238E27FC236}">
                    <a16:creationId xmlns:a16="http://schemas.microsoft.com/office/drawing/2014/main" id="{78D158EA-436D-6844-B9ED-A6BB28D5BC77}"/>
                  </a:ext>
                </a:extLst>
              </p:cNvPr>
              <p:cNvSpPr>
                <a:spLocks/>
              </p:cNvSpPr>
              <p:nvPr/>
            </p:nvSpPr>
            <p:spPr bwMode="auto">
              <a:xfrm>
                <a:off x="4444" y="2348"/>
                <a:ext cx="126" cy="136"/>
              </a:xfrm>
              <a:custGeom>
                <a:avLst/>
                <a:gdLst>
                  <a:gd name="T0" fmla="*/ 86 w 136"/>
                  <a:gd name="T1" fmla="*/ 0 h 144"/>
                  <a:gd name="T2" fmla="*/ 16 w 136"/>
                  <a:gd name="T3" fmla="*/ 40 h 144"/>
                  <a:gd name="T4" fmla="*/ 0 w 136"/>
                  <a:gd name="T5" fmla="*/ 102 h 144"/>
                  <a:gd name="T6" fmla="*/ 0 60000 65536"/>
                  <a:gd name="T7" fmla="*/ 0 60000 65536"/>
                  <a:gd name="T8" fmla="*/ 0 60000 65536"/>
                  <a:gd name="T9" fmla="*/ 0 w 136"/>
                  <a:gd name="T10" fmla="*/ 0 h 144"/>
                  <a:gd name="T11" fmla="*/ 136 w 136"/>
                  <a:gd name="T12" fmla="*/ 144 h 144"/>
                </a:gdLst>
                <a:ahLst/>
                <a:cxnLst>
                  <a:cxn ang="T6">
                    <a:pos x="T0" y="T1"/>
                  </a:cxn>
                  <a:cxn ang="T7">
                    <a:pos x="T2" y="T3"/>
                  </a:cxn>
                  <a:cxn ang="T8">
                    <a:pos x="T4" y="T5"/>
                  </a:cxn>
                </a:cxnLst>
                <a:rect l="T9" t="T10" r="T11" b="T12"/>
                <a:pathLst>
                  <a:path w="136" h="144">
                    <a:moveTo>
                      <a:pt x="136" y="0"/>
                    </a:moveTo>
                    <a:lnTo>
                      <a:pt x="24" y="56"/>
                    </a:lnTo>
                    <a:lnTo>
                      <a:pt x="0" y="144"/>
                    </a:lnTo>
                  </a:path>
                </a:pathLst>
              </a:custGeom>
              <a:noFill/>
              <a:ln w="3810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1" name="Freeform 11">
                <a:extLst>
                  <a:ext uri="{FF2B5EF4-FFF2-40B4-BE49-F238E27FC236}">
                    <a16:creationId xmlns:a16="http://schemas.microsoft.com/office/drawing/2014/main" id="{8F52EC8A-BF88-9341-9238-41898BCA675B}"/>
                  </a:ext>
                </a:extLst>
              </p:cNvPr>
              <p:cNvSpPr>
                <a:spLocks/>
              </p:cNvSpPr>
              <p:nvPr/>
            </p:nvSpPr>
            <p:spPr bwMode="auto">
              <a:xfrm>
                <a:off x="4567" y="2468"/>
                <a:ext cx="157" cy="287"/>
              </a:xfrm>
              <a:custGeom>
                <a:avLst/>
                <a:gdLst>
                  <a:gd name="T0" fmla="*/ 0 w 168"/>
                  <a:gd name="T1" fmla="*/ 0 h 304"/>
                  <a:gd name="T2" fmla="*/ 86 w 168"/>
                  <a:gd name="T3" fmla="*/ 99 h 304"/>
                  <a:gd name="T4" fmla="*/ 66 w 168"/>
                  <a:gd name="T5" fmla="*/ 215 h 304"/>
                  <a:gd name="T6" fmla="*/ 112 w 168"/>
                  <a:gd name="T7" fmla="*/ 209 h 304"/>
                  <a:gd name="T8" fmla="*/ 0 60000 65536"/>
                  <a:gd name="T9" fmla="*/ 0 60000 65536"/>
                  <a:gd name="T10" fmla="*/ 0 60000 65536"/>
                  <a:gd name="T11" fmla="*/ 0 60000 65536"/>
                  <a:gd name="T12" fmla="*/ 0 w 168"/>
                  <a:gd name="T13" fmla="*/ 0 h 304"/>
                  <a:gd name="T14" fmla="*/ 168 w 168"/>
                  <a:gd name="T15" fmla="*/ 304 h 304"/>
                </a:gdLst>
                <a:ahLst/>
                <a:cxnLst>
                  <a:cxn ang="T8">
                    <a:pos x="T0" y="T1"/>
                  </a:cxn>
                  <a:cxn ang="T9">
                    <a:pos x="T2" y="T3"/>
                  </a:cxn>
                  <a:cxn ang="T10">
                    <a:pos x="T4" y="T5"/>
                  </a:cxn>
                  <a:cxn ang="T11">
                    <a:pos x="T6" y="T7"/>
                  </a:cxn>
                </a:cxnLst>
                <a:rect l="T12" t="T13" r="T14" b="T15"/>
                <a:pathLst>
                  <a:path w="168" h="304">
                    <a:moveTo>
                      <a:pt x="0" y="0"/>
                    </a:moveTo>
                    <a:lnTo>
                      <a:pt x="128" y="140"/>
                    </a:lnTo>
                    <a:lnTo>
                      <a:pt x="100" y="304"/>
                    </a:lnTo>
                    <a:lnTo>
                      <a:pt x="168" y="29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sp>
            <p:nvSpPr>
              <p:cNvPr id="42" name="Freeform 12">
                <a:extLst>
                  <a:ext uri="{FF2B5EF4-FFF2-40B4-BE49-F238E27FC236}">
                    <a16:creationId xmlns:a16="http://schemas.microsoft.com/office/drawing/2014/main" id="{5FA7C184-926C-C34E-879B-207665426433}"/>
                  </a:ext>
                </a:extLst>
              </p:cNvPr>
              <p:cNvSpPr>
                <a:spLocks/>
              </p:cNvSpPr>
              <p:nvPr/>
            </p:nvSpPr>
            <p:spPr bwMode="auto">
              <a:xfrm>
                <a:off x="4418" y="2476"/>
                <a:ext cx="149" cy="260"/>
              </a:xfrm>
              <a:custGeom>
                <a:avLst/>
                <a:gdLst>
                  <a:gd name="T0" fmla="*/ 104 w 160"/>
                  <a:gd name="T1" fmla="*/ 0 h 276"/>
                  <a:gd name="T2" fmla="*/ 81 w 160"/>
                  <a:gd name="T3" fmla="*/ 117 h 276"/>
                  <a:gd name="T4" fmla="*/ 0 w 160"/>
                  <a:gd name="T5" fmla="*/ 151 h 276"/>
                  <a:gd name="T6" fmla="*/ 18 w 160"/>
                  <a:gd name="T7" fmla="*/ 193 h 276"/>
                  <a:gd name="T8" fmla="*/ 0 60000 65536"/>
                  <a:gd name="T9" fmla="*/ 0 60000 65536"/>
                  <a:gd name="T10" fmla="*/ 0 60000 65536"/>
                  <a:gd name="T11" fmla="*/ 0 60000 65536"/>
                  <a:gd name="T12" fmla="*/ 0 w 160"/>
                  <a:gd name="T13" fmla="*/ 0 h 276"/>
                  <a:gd name="T14" fmla="*/ 160 w 160"/>
                  <a:gd name="T15" fmla="*/ 276 h 276"/>
                </a:gdLst>
                <a:ahLst/>
                <a:cxnLst>
                  <a:cxn ang="T8">
                    <a:pos x="T0" y="T1"/>
                  </a:cxn>
                  <a:cxn ang="T9">
                    <a:pos x="T2" y="T3"/>
                  </a:cxn>
                  <a:cxn ang="T10">
                    <a:pos x="T4" y="T5"/>
                  </a:cxn>
                  <a:cxn ang="T11">
                    <a:pos x="T6" y="T7"/>
                  </a:cxn>
                </a:cxnLst>
                <a:rect l="T12" t="T13" r="T14" b="T15"/>
                <a:pathLst>
                  <a:path w="160" h="276">
                    <a:moveTo>
                      <a:pt x="160" y="0"/>
                    </a:moveTo>
                    <a:lnTo>
                      <a:pt x="124" y="168"/>
                    </a:lnTo>
                    <a:lnTo>
                      <a:pt x="0" y="216"/>
                    </a:lnTo>
                    <a:lnTo>
                      <a:pt x="28" y="276"/>
                    </a:lnTo>
                  </a:path>
                </a:pathLst>
              </a:custGeom>
              <a:noFill/>
              <a:ln w="57150">
                <a:solidFill>
                  <a:srgbClr val="333333"/>
                </a:solidFill>
                <a:round/>
                <a:headEnd/>
                <a:tailEnd/>
              </a:ln>
              <a:extLst>
                <a:ext uri="{909E8E84-426E-40dd-AFC4-6F175D3DCCD1}">
                  <a14:hiddenFill xmlns:a14="http://schemas.microsoft.com/office/drawing/2010/main" xmlns="">
                    <a:solidFill>
                      <a:srgbClr val="FFFFFF"/>
                    </a:solidFill>
                  </a14:hiddenFill>
                </a:ext>
              </a:extLst>
            </p:spPr>
            <p:txBody>
              <a:bodyPr wrap="none" lIns="0" tIns="0" rIns="0" bIns="0" anchor="ctr">
                <a:spAutoFit/>
              </a:bodyPr>
              <a:lstStyle/>
              <a:p>
                <a:pPr fontAlgn="base">
                  <a:spcBef>
                    <a:spcPct val="0"/>
                  </a:spcBef>
                  <a:spcAft>
                    <a:spcPct val="0"/>
                  </a:spcAft>
                </a:pPr>
                <a:endParaRPr lang="zh-CN" altLang="en-US">
                  <a:solidFill>
                    <a:prstClr val="black"/>
                  </a:solidFill>
                  <a:latin typeface="Arial" charset="0"/>
                </a:endParaRPr>
              </a:p>
            </p:txBody>
          </p:sp>
        </p:grpSp>
      </p:grpSp>
    </p:spTree>
    <p:extLst>
      <p:ext uri="{BB962C8B-B14F-4D97-AF65-F5344CB8AC3E}">
        <p14:creationId xmlns:p14="http://schemas.microsoft.com/office/powerpoint/2010/main" val="272405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A154D352-44B4-C34E-B572-39C8A03C1032}"/>
              </a:ext>
            </a:extLst>
          </p:cNvPr>
          <p:cNvSpPr txBox="1"/>
          <p:nvPr/>
        </p:nvSpPr>
        <p:spPr>
          <a:xfrm>
            <a:off x="1730826" y="859966"/>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团队作业</a:t>
            </a:r>
          </a:p>
        </p:txBody>
      </p:sp>
      <p:graphicFrame>
        <p:nvGraphicFramePr>
          <p:cNvPr id="4" name="表格 3">
            <a:extLst>
              <a:ext uri="{FF2B5EF4-FFF2-40B4-BE49-F238E27FC236}">
                <a16:creationId xmlns:a16="http://schemas.microsoft.com/office/drawing/2014/main" id="{0CB6F773-42C3-284E-93B4-D83D9411C5C9}"/>
              </a:ext>
            </a:extLst>
          </p:cNvPr>
          <p:cNvGraphicFramePr>
            <a:graphicFrameLocks noGrp="1"/>
          </p:cNvGraphicFramePr>
          <p:nvPr>
            <p:extLst>
              <p:ext uri="{D42A27DB-BD31-4B8C-83A1-F6EECF244321}">
                <p14:modId xmlns:p14="http://schemas.microsoft.com/office/powerpoint/2010/main" val="1457593335"/>
              </p:ext>
            </p:extLst>
          </p:nvPr>
        </p:nvGraphicFramePr>
        <p:xfrm>
          <a:off x="2906732" y="1756669"/>
          <a:ext cx="6378537" cy="3920043"/>
        </p:xfrm>
        <a:graphic>
          <a:graphicData uri="http://schemas.openxmlformats.org/drawingml/2006/table">
            <a:tbl>
              <a:tblPr firstRow="1" bandRow="1">
                <a:tableStyleId>{3B4B98B0-60AC-42C2-AFA5-B58CD77FA1E5}</a:tableStyleId>
              </a:tblPr>
              <a:tblGrid>
                <a:gridCol w="3151416">
                  <a:extLst>
                    <a:ext uri="{9D8B030D-6E8A-4147-A177-3AD203B41FA5}">
                      <a16:colId xmlns:a16="http://schemas.microsoft.com/office/drawing/2014/main" val="2773464213"/>
                    </a:ext>
                  </a:extLst>
                </a:gridCol>
                <a:gridCol w="3227121">
                  <a:extLst>
                    <a:ext uri="{9D8B030D-6E8A-4147-A177-3AD203B41FA5}">
                      <a16:colId xmlns:a16="http://schemas.microsoft.com/office/drawing/2014/main" val="1327771937"/>
                    </a:ext>
                  </a:extLst>
                </a:gridCol>
              </a:tblGrid>
              <a:tr h="397750">
                <a:tc>
                  <a:txBody>
                    <a:bodyPr/>
                    <a:lstStyle/>
                    <a:p>
                      <a:pPr algn="ctr">
                        <a:lnSpc>
                          <a:spcPct val="150000"/>
                        </a:lnSpc>
                      </a:pPr>
                      <a:r>
                        <a:rPr lang="zh-CN" altLang="en-US" sz="2000" dirty="0">
                          <a:latin typeface="Microsoft YaHei" panose="020B0503020204020204" pitchFamily="34" charset="-122"/>
                          <a:ea typeface="Microsoft YaHei" panose="020B0503020204020204" pitchFamily="34" charset="-122"/>
                        </a:rPr>
                        <a:t>小组</a:t>
                      </a:r>
                    </a:p>
                  </a:txBody>
                  <a:tcPr/>
                </a:tc>
                <a:tc>
                  <a:txBody>
                    <a:bodyPr/>
                    <a:lstStyle/>
                    <a:p>
                      <a:pPr algn="ctr">
                        <a:lnSpc>
                          <a:spcPct val="150000"/>
                        </a:lnSpc>
                      </a:pPr>
                      <a:r>
                        <a:rPr lang="zh-CN" altLang="en-US" sz="2000" dirty="0">
                          <a:latin typeface="Microsoft YaHei" panose="020B0503020204020204" pitchFamily="34" charset="-122"/>
                          <a:ea typeface="Microsoft YaHei" panose="020B0503020204020204" pitchFamily="34" charset="-122"/>
                        </a:rPr>
                        <a:t>组织</a:t>
                      </a:r>
                    </a:p>
                  </a:txBody>
                  <a:tcPr/>
                </a:tc>
                <a:extLst>
                  <a:ext uri="{0D108BD9-81ED-4DB2-BD59-A6C34878D82A}">
                    <a16:rowId xmlns:a16="http://schemas.microsoft.com/office/drawing/2014/main" val="845565916"/>
                  </a:ext>
                </a:extLst>
              </a:tr>
              <a:tr h="368708">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大家伙的好家伙</a:t>
                      </a:r>
                    </a:p>
                  </a:txBody>
                  <a:tcPr marL="6350" marR="6350" marT="6350" marB="0"/>
                </a:tc>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海洋产业</a:t>
                      </a:r>
                    </a:p>
                  </a:txBody>
                  <a:tcPr marL="6350" marR="6350" marT="6350" marB="0"/>
                </a:tc>
                <a:extLst>
                  <a:ext uri="{0D108BD9-81ED-4DB2-BD59-A6C34878D82A}">
                    <a16:rowId xmlns:a16="http://schemas.microsoft.com/office/drawing/2014/main" val="2070874886"/>
                  </a:ext>
                </a:extLst>
              </a:tr>
              <a:tr h="395129">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水族馆</a:t>
                      </a:r>
                      <a:r>
                        <a:rPr lang="en-US" altLang="zh-CN" sz="1800" b="0" dirty="0">
                          <a:solidFill>
                            <a:srgbClr val="1D1F2B"/>
                          </a:solidFill>
                          <a:latin typeface="Microsoft YaHei" panose="020B0503020204020204" pitchFamily="34" charset="-122"/>
                          <a:ea typeface="Microsoft YaHei" panose="020B0503020204020204" pitchFamily="34" charset="-122"/>
                        </a:rPr>
                        <a:t>F</a:t>
                      </a:r>
                      <a:endParaRPr lang="zh-CN" altLang="en-US" sz="1800" b="0" dirty="0">
                        <a:solidFill>
                          <a:srgbClr val="1D1F2B"/>
                        </a:solidFill>
                        <a:latin typeface="Microsoft YaHei" panose="020B0503020204020204" pitchFamily="34" charset="-122"/>
                        <a:ea typeface="Microsoft YaHei" panose="020B0503020204020204" pitchFamily="34" charset="-122"/>
                      </a:endParaRP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latin typeface="Microsoft YaHei" panose="020B0503020204020204" pitchFamily="34" charset="-122"/>
                          <a:ea typeface="Microsoft YaHei" panose="020B0503020204020204" pitchFamily="34" charset="-122"/>
                        </a:rPr>
                        <a:t>环保组织</a:t>
                      </a:r>
                    </a:p>
                  </a:txBody>
                  <a:tcPr marL="6350" marR="6350" marT="6350" marB="0"/>
                </a:tc>
                <a:extLst>
                  <a:ext uri="{0D108BD9-81ED-4DB2-BD59-A6C34878D82A}">
                    <a16:rowId xmlns:a16="http://schemas.microsoft.com/office/drawing/2014/main" val="4162313459"/>
                  </a:ext>
                </a:extLst>
              </a:tr>
              <a:tr h="373696">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latin typeface="Microsoft YaHei" panose="020B0503020204020204" pitchFamily="34" charset="-122"/>
                          <a:ea typeface="Microsoft YaHei" panose="020B0503020204020204" pitchFamily="34" charset="-122"/>
                        </a:rPr>
                        <a:t>七位帝皇丸</a:t>
                      </a: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rgbClr val="000000"/>
                          </a:solidFill>
                          <a:latin typeface="Microsoft YaHei" panose="020B0503020204020204" pitchFamily="34" charset="-122"/>
                          <a:ea typeface="Microsoft YaHei" panose="020B0503020204020204" pitchFamily="34" charset="-122"/>
                          <a:cs typeface="+mn-cs"/>
                        </a:rPr>
                        <a:t>联合国</a:t>
                      </a:r>
                    </a:p>
                  </a:txBody>
                  <a:tcPr marL="6350" marR="6350" marT="6350" marB="0"/>
                </a:tc>
                <a:extLst>
                  <a:ext uri="{0D108BD9-81ED-4DB2-BD59-A6C34878D82A}">
                    <a16:rowId xmlns:a16="http://schemas.microsoft.com/office/drawing/2014/main" val="3169209966"/>
                  </a:ext>
                </a:extLst>
              </a:tr>
              <a:tr h="373696">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kern="1200" dirty="0">
                          <a:solidFill>
                            <a:srgbClr val="1D1F2B"/>
                          </a:solidFill>
                          <a:effectLst/>
                          <a:latin typeface="Microsoft YaHei" panose="020B0503020204020204" pitchFamily="34" charset="-122"/>
                          <a:ea typeface="Microsoft YaHei" panose="020B0503020204020204" pitchFamily="34" charset="-122"/>
                          <a:cs typeface="+mn-cs"/>
                        </a:rPr>
                        <a:t>基因重组</a:t>
                      </a:r>
                      <a:endParaRPr lang="zh-CN" altLang="en-US" sz="1800" b="0" dirty="0">
                        <a:solidFill>
                          <a:srgbClr val="1D1F2B"/>
                        </a:solidFill>
                        <a:effectLst/>
                        <a:latin typeface="Microsoft YaHei" panose="020B0503020204020204" pitchFamily="34" charset="-122"/>
                        <a:ea typeface="Microsoft YaHei" panose="020B0503020204020204" pitchFamily="34" charset="-122"/>
                      </a:endParaRP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effectLst/>
                          <a:latin typeface="Microsoft YaHei" panose="020B0503020204020204" pitchFamily="34" charset="-122"/>
                          <a:ea typeface="Microsoft YaHei" panose="020B0503020204020204" pitchFamily="34" charset="-122"/>
                        </a:rPr>
                        <a:t>美国</a:t>
                      </a:r>
                    </a:p>
                  </a:txBody>
                  <a:tcPr marL="6350" marR="6350" marT="6350" marB="0"/>
                </a:tc>
                <a:extLst>
                  <a:ext uri="{0D108BD9-81ED-4DB2-BD59-A6C34878D82A}">
                    <a16:rowId xmlns:a16="http://schemas.microsoft.com/office/drawing/2014/main" val="1961910494"/>
                  </a:ext>
                </a:extLst>
              </a:tr>
              <a:tr h="373696">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effectLst/>
                          <a:latin typeface="Microsoft YaHei" panose="020B0503020204020204" pitchFamily="34" charset="-122"/>
                          <a:ea typeface="Microsoft YaHei" panose="020B0503020204020204" pitchFamily="34" charset="-122"/>
                        </a:rPr>
                        <a:t>七宝琉璃宗</a:t>
                      </a: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kern="1200" dirty="0">
                          <a:solidFill>
                            <a:srgbClr val="1D1F2B"/>
                          </a:solidFill>
                          <a:effectLst/>
                          <a:latin typeface="Microsoft YaHei" panose="020B0503020204020204" pitchFamily="34" charset="-122"/>
                          <a:ea typeface="Microsoft YaHei" panose="020B0503020204020204" pitchFamily="34" charset="-122"/>
                          <a:cs typeface="+mn-cs"/>
                        </a:rPr>
                        <a:t>欧洲</a:t>
                      </a:r>
                    </a:p>
                  </a:txBody>
                  <a:tcPr marL="6350" marR="6350" marT="6350" marB="0"/>
                </a:tc>
                <a:extLst>
                  <a:ext uri="{0D108BD9-81ED-4DB2-BD59-A6C34878D82A}">
                    <a16:rowId xmlns:a16="http://schemas.microsoft.com/office/drawing/2014/main" val="3351518262"/>
                  </a:ext>
                </a:extLst>
              </a:tr>
              <a:tr h="373696">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kern="1200" dirty="0">
                          <a:solidFill>
                            <a:srgbClr val="1D1F2B"/>
                          </a:solidFill>
                          <a:effectLst/>
                          <a:latin typeface="Microsoft YaHei" panose="020B0503020204020204" pitchFamily="34" charset="-122"/>
                          <a:ea typeface="Microsoft YaHei" panose="020B0503020204020204" pitchFamily="34" charset="-122"/>
                          <a:cs typeface="+mn-cs"/>
                        </a:rPr>
                        <a:t>管理学之星</a:t>
                      </a:r>
                      <a:endParaRPr lang="zh-CN" altLang="en-US" sz="1800" b="0" dirty="0">
                        <a:solidFill>
                          <a:srgbClr val="1D1F2B"/>
                        </a:solidFill>
                        <a:latin typeface="Microsoft YaHei" panose="020B0503020204020204" pitchFamily="34" charset="-122"/>
                        <a:ea typeface="Microsoft YaHei" panose="020B0503020204020204" pitchFamily="34" charset="-122"/>
                      </a:endParaRP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 sz="1800" b="0" dirty="0">
                          <a:solidFill>
                            <a:srgbClr val="1D1F2B"/>
                          </a:solidFill>
                          <a:latin typeface="Microsoft YaHei" panose="020B0503020204020204" pitchFamily="34" charset="-122"/>
                          <a:ea typeface="Microsoft YaHei" panose="020B0503020204020204" pitchFamily="34" charset="-122"/>
                        </a:rPr>
                        <a:t>韩国</a:t>
                      </a:r>
                      <a:endParaRPr lang="en" altLang="zh-CN" sz="1800" b="0" dirty="0">
                        <a:solidFill>
                          <a:srgbClr val="1D1F2B"/>
                        </a:solidFill>
                        <a:latin typeface="Microsoft YaHei" panose="020B0503020204020204" pitchFamily="34" charset="-122"/>
                        <a:ea typeface="Microsoft YaHei" panose="020B0503020204020204" pitchFamily="34" charset="-122"/>
                      </a:endParaRPr>
                    </a:p>
                  </a:txBody>
                  <a:tcPr marL="6350" marR="6350" marT="6350" marB="0"/>
                </a:tc>
                <a:extLst>
                  <a:ext uri="{0D108BD9-81ED-4DB2-BD59-A6C34878D82A}">
                    <a16:rowId xmlns:a16="http://schemas.microsoft.com/office/drawing/2014/main" val="1421348431"/>
                  </a:ext>
                </a:extLst>
              </a:tr>
              <a:tr h="427261">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latin typeface="Microsoft YaHei" panose="020B0503020204020204" pitchFamily="34" charset="-122"/>
                          <a:ea typeface="Microsoft YaHei" panose="020B0503020204020204" pitchFamily="34" charset="-122"/>
                        </a:rPr>
                        <a:t>求捞菜菜鲨</a:t>
                      </a:r>
                    </a:p>
                  </a:txBody>
                  <a:tcPr marL="6350" marR="6350" marT="6350" marB="0"/>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800" b="0" dirty="0">
                          <a:solidFill>
                            <a:srgbClr val="1D1F2B"/>
                          </a:solidFill>
                          <a:latin typeface="Microsoft YaHei" panose="020B0503020204020204" pitchFamily="34" charset="-122"/>
                          <a:ea typeface="Microsoft YaHei" panose="020B0503020204020204" pitchFamily="34" charset="-122"/>
                        </a:rPr>
                        <a:t>东南亚</a:t>
                      </a:r>
                    </a:p>
                  </a:txBody>
                  <a:tcPr marL="6350" marR="6350" marT="6350" marB="0"/>
                </a:tc>
                <a:extLst>
                  <a:ext uri="{0D108BD9-81ED-4DB2-BD59-A6C34878D82A}">
                    <a16:rowId xmlns:a16="http://schemas.microsoft.com/office/drawing/2014/main" val="3031694282"/>
                  </a:ext>
                </a:extLst>
              </a:tr>
              <a:tr h="368708">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意义网</a:t>
                      </a:r>
                    </a:p>
                  </a:txBody>
                  <a:tcPr marL="6350" marR="6350" marT="6350" marB="0"/>
                </a:tc>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日本 </a:t>
                      </a:r>
                    </a:p>
                  </a:txBody>
                  <a:tcPr marL="6350" marR="6350" marT="6350" marB="0"/>
                </a:tc>
                <a:extLst>
                  <a:ext uri="{0D108BD9-81ED-4DB2-BD59-A6C34878D82A}">
                    <a16:rowId xmlns:a16="http://schemas.microsoft.com/office/drawing/2014/main" val="4262772272"/>
                  </a:ext>
                </a:extLst>
              </a:tr>
              <a:tr h="368708">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发际线管理协会</a:t>
                      </a:r>
                    </a:p>
                  </a:txBody>
                  <a:tcPr marL="6350" marR="6350" marT="6350" marB="0"/>
                </a:tc>
                <a:tc>
                  <a:txBody>
                    <a:bodyPr/>
                    <a:lstStyle/>
                    <a:p>
                      <a:pPr algn="ctr">
                        <a:lnSpc>
                          <a:spcPct val="150000"/>
                        </a:lnSpc>
                      </a:pPr>
                      <a:r>
                        <a:rPr lang="zh-CN" altLang="en-US" sz="1800" b="0" dirty="0">
                          <a:solidFill>
                            <a:srgbClr val="1D1F2B"/>
                          </a:solidFill>
                          <a:latin typeface="Microsoft YaHei" panose="020B0503020204020204" pitchFamily="34" charset="-122"/>
                          <a:ea typeface="Microsoft YaHei" panose="020B0503020204020204" pitchFamily="34" charset="-122"/>
                        </a:rPr>
                        <a:t>中国</a:t>
                      </a:r>
                    </a:p>
                  </a:txBody>
                  <a:tcPr marL="6350" marR="6350" marT="6350" marB="0"/>
                </a:tc>
                <a:extLst>
                  <a:ext uri="{0D108BD9-81ED-4DB2-BD59-A6C34878D82A}">
                    <a16:rowId xmlns:a16="http://schemas.microsoft.com/office/drawing/2014/main" val="1583017455"/>
                  </a:ext>
                </a:extLst>
              </a:tr>
            </a:tbl>
          </a:graphicData>
        </a:graphic>
      </p:graphicFrame>
    </p:spTree>
    <p:extLst>
      <p:ext uri="{BB962C8B-B14F-4D97-AF65-F5344CB8AC3E}">
        <p14:creationId xmlns:p14="http://schemas.microsoft.com/office/powerpoint/2010/main" val="740253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4.4 </a:t>
            </a:r>
            <a:r>
              <a:rPr lang="zh-CN" altLang="en-US" sz="3600" b="1" dirty="0">
                <a:solidFill>
                  <a:srgbClr val="002060"/>
                </a:solidFill>
                <a:latin typeface="微软雅黑" panose="020B0503020204020204" pitchFamily="34" charset="-122"/>
                <a:ea typeface="微软雅黑" panose="020B0503020204020204" pitchFamily="34" charset="-122"/>
              </a:rPr>
              <a:t>目标管理</a:t>
            </a:r>
          </a:p>
        </p:txBody>
      </p:sp>
      <p:sp>
        <p:nvSpPr>
          <p:cNvPr id="3" name="Rectangle 3">
            <a:extLst>
              <a:ext uri="{FF2B5EF4-FFF2-40B4-BE49-F238E27FC236}">
                <a16:creationId xmlns:a16="http://schemas.microsoft.com/office/drawing/2014/main" id="{2E9297DE-07E8-1A4F-995F-71AD4C01BDA5}"/>
              </a:ext>
            </a:extLst>
          </p:cNvPr>
          <p:cNvSpPr txBox="1">
            <a:spLocks noChangeArrowheads="1"/>
          </p:cNvSpPr>
          <p:nvPr/>
        </p:nvSpPr>
        <p:spPr>
          <a:xfrm>
            <a:off x="1371599" y="1702241"/>
            <a:ext cx="9252857"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下级与上司共同决定具体的绩效目标</a:t>
            </a:r>
            <a:r>
              <a:rPr lang="en-US" altLang="zh-CN" sz="2400" dirty="0">
                <a:solidFill>
                  <a:srgbClr val="43516D"/>
                </a:solidFill>
                <a:latin typeface="微软雅黑" panose="020B0503020204020204" pitchFamily="34" charset="-122"/>
                <a:ea typeface="微软雅黑" panose="020B0503020204020204" pitchFamily="34" charset="-122"/>
              </a:rPr>
              <a:t>——</a:t>
            </a:r>
            <a:r>
              <a:rPr lang="zh-CN" altLang="en-US" sz="2400" dirty="0">
                <a:solidFill>
                  <a:srgbClr val="43516D"/>
                </a:solidFill>
                <a:latin typeface="微软雅黑" panose="020B0503020204020204" pitchFamily="34" charset="-122"/>
                <a:ea typeface="微软雅黑" panose="020B0503020204020204" pitchFamily="34" charset="-122"/>
              </a:rPr>
              <a:t>定期地检查完成的进展情况，并根据目标的完成情况来确定奖励。它不是用目标来控制，而是用它们来激励下属。</a:t>
            </a:r>
          </a:p>
          <a:p>
            <a:pPr>
              <a:lnSpc>
                <a:spcPct val="150000"/>
              </a:lnSpc>
              <a:buFont typeface="Wingdings" panose="05000000000000000000" pitchFamily="2" charset="2"/>
              <a:buChar char="n"/>
              <a:defRPr/>
            </a:pPr>
            <a:r>
              <a:rPr lang="zh-CN" altLang="en-US" dirty="0">
                <a:solidFill>
                  <a:srgbClr val="FF0000"/>
                </a:solidFill>
                <a:latin typeface="微软雅黑" panose="020B0503020204020204" pitchFamily="34" charset="-122"/>
                <a:ea typeface="微软雅黑" panose="020B0503020204020204" pitchFamily="34" charset="-122"/>
              </a:rPr>
              <a:t>以工作为中心 </a:t>
            </a:r>
            <a:r>
              <a:rPr lang="en-US" altLang="zh-CN" dirty="0">
                <a:solidFill>
                  <a:srgbClr val="FF0000"/>
                </a:solidFill>
                <a:latin typeface="微软雅黑" panose="020B0503020204020204" pitchFamily="34" charset="-122"/>
                <a:ea typeface="微软雅黑" panose="020B0503020204020204" pitchFamily="34" charset="-122"/>
              </a:rPr>
              <a:t>+ </a:t>
            </a:r>
            <a:r>
              <a:rPr lang="zh-CN" altLang="en-US" dirty="0">
                <a:solidFill>
                  <a:srgbClr val="FF0000"/>
                </a:solidFill>
                <a:latin typeface="微软雅黑" panose="020B0503020204020204" pitchFamily="34" charset="-122"/>
                <a:ea typeface="微软雅黑" panose="020B0503020204020204" pitchFamily="34" charset="-122"/>
              </a:rPr>
              <a:t>以人为中心</a:t>
            </a:r>
          </a:p>
          <a:p>
            <a:pPr>
              <a:lnSpc>
                <a:spcPct val="150000"/>
              </a:lnSpc>
              <a:buFont typeface="Wingdings" panose="05000000000000000000" pitchFamily="2" charset="2"/>
              <a:buChar char="n"/>
              <a:defRPr/>
            </a:pPr>
            <a:r>
              <a:rPr lang="zh-CN" altLang="en-US" b="1" dirty="0">
                <a:solidFill>
                  <a:srgbClr val="43516D"/>
                </a:solidFill>
                <a:latin typeface="微软雅黑" panose="020B0503020204020204" pitchFamily="34" charset="-122"/>
                <a:ea typeface="微软雅黑" panose="020B0503020204020204" pitchFamily="34" charset="-122"/>
              </a:rPr>
              <a:t>四大要素</a:t>
            </a:r>
            <a:r>
              <a:rPr lang="zh-CN" altLang="en-US" dirty="0">
                <a:solidFill>
                  <a:srgbClr val="43516D"/>
                </a:solidFill>
                <a:latin typeface="微软雅黑" panose="020B0503020204020204" pitchFamily="34" charset="-122"/>
                <a:ea typeface="微软雅黑" panose="020B0503020204020204" pitchFamily="34" charset="-122"/>
              </a:rPr>
              <a:t>：</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明确目标</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参与决策</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规定期限</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反馈绩效</a:t>
            </a:r>
            <a:endParaRPr lang="zh-CN" altLang="en-US" sz="2800" dirty="0">
              <a:solidFill>
                <a:srgbClr val="43516D"/>
              </a:solidFill>
              <a:latin typeface="微软雅黑" panose="020B0503020204020204" pitchFamily="34" charset="-122"/>
              <a:ea typeface="微软雅黑" panose="020B0503020204020204" pitchFamily="34" charset="-122"/>
            </a:endParaRPr>
          </a:p>
        </p:txBody>
      </p:sp>
      <p:pic>
        <p:nvPicPr>
          <p:cNvPr id="4" name="Picture 5" descr="C:\Users\gaoyu\Desktop\渐变类商务png图片coquette-icons系列png\渐变类商务png图片coquette-icons系列png\渐变类商务png图片（锐普PPT论坛www.rapidbbs.cn） (223).png">
            <a:extLst>
              <a:ext uri="{FF2B5EF4-FFF2-40B4-BE49-F238E27FC236}">
                <a16:creationId xmlns:a16="http://schemas.microsoft.com/office/drawing/2014/main" id="{0988AE88-245A-EC40-BF8F-FCBA258494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33614" y="3610338"/>
            <a:ext cx="3090842" cy="30908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540040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目标管理的步骤</a:t>
            </a:r>
          </a:p>
        </p:txBody>
      </p:sp>
      <p:sp>
        <p:nvSpPr>
          <p:cNvPr id="5" name="Rectangle 3">
            <a:extLst>
              <a:ext uri="{FF2B5EF4-FFF2-40B4-BE49-F238E27FC236}">
                <a16:creationId xmlns:a16="http://schemas.microsoft.com/office/drawing/2014/main" id="{BA82A893-5BFF-7E44-8319-FF5581CF7CA0}"/>
              </a:ext>
            </a:extLst>
          </p:cNvPr>
          <p:cNvSpPr txBox="1">
            <a:spLocks noChangeArrowheads="1"/>
          </p:cNvSpPr>
          <p:nvPr/>
        </p:nvSpPr>
        <p:spPr>
          <a:xfrm>
            <a:off x="1981200" y="1700808"/>
            <a:ext cx="8229600" cy="4896544"/>
          </a:xfrm>
          <a:prstGeom prst="rect">
            <a:avLst/>
          </a:prstGeom>
        </p:spPr>
        <p:txBody>
          <a:bodyPr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60000"/>
              </a:lnSpc>
              <a:buFont typeface="Wingdings" panose="05000000000000000000" pitchFamily="2" charset="2"/>
              <a:buChar char="n"/>
              <a:defRPr/>
            </a:pPr>
            <a:r>
              <a:rPr lang="zh-CN" altLang="en-US" sz="3000" b="1" dirty="0">
                <a:solidFill>
                  <a:srgbClr val="43516D"/>
                </a:solidFill>
                <a:latin typeface="微软雅黑" panose="020B0503020204020204" pitchFamily="34" charset="-122"/>
                <a:ea typeface="微软雅黑" panose="020B0503020204020204" pitchFamily="34" charset="-122"/>
              </a:rPr>
              <a:t>八大步骤</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制定组织的整体目标和战略</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在经营单位和职能部门之间分配主要的目标</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单位管理者与其上司共同制定具体目标</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在部门成员合作下将具体目标落实到个人</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管理者与其下级共同制定行动计划并达成协议</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实施行动计划</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定期检查完成目标的进展情况，并向有关人员反馈结果</a:t>
            </a:r>
          </a:p>
          <a:p>
            <a:pPr lvl="1">
              <a:lnSpc>
                <a:spcPct val="160000"/>
              </a:lnSpc>
              <a:buFont typeface="Arial" panose="020B0604020202020204" pitchFamily="34" charset="0"/>
              <a:buChar char="–"/>
              <a:defRPr/>
            </a:pPr>
            <a:r>
              <a:rPr lang="zh-CN" altLang="en-US" sz="2600" dirty="0">
                <a:solidFill>
                  <a:srgbClr val="43516D"/>
                </a:solidFill>
                <a:latin typeface="微软雅黑" panose="020B0503020204020204" pitchFamily="34" charset="-122"/>
                <a:ea typeface="微软雅黑" panose="020B0503020204020204" pitchFamily="34" charset="-122"/>
              </a:rPr>
              <a:t>通过基于绩效的奖励强化目标的成功实现</a:t>
            </a:r>
          </a:p>
        </p:txBody>
      </p:sp>
    </p:spTree>
    <p:extLst>
      <p:ext uri="{BB962C8B-B14F-4D97-AF65-F5344CB8AC3E}">
        <p14:creationId xmlns:p14="http://schemas.microsoft.com/office/powerpoint/2010/main" val="41157360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txBox="1">
            <a:spLocks/>
          </p:cNvSpPr>
          <p:nvPr/>
        </p:nvSpPr>
        <p:spPr>
          <a:xfrm>
            <a:off x="3639549" y="2665819"/>
            <a:ext cx="5174299" cy="160954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2125"/>
              </a:spcBef>
              <a:buClr>
                <a:srgbClr val="FFFFFF"/>
              </a:buClr>
              <a:buSzPct val="150000"/>
            </a:pPr>
            <a:r>
              <a:rPr lang="zh-CN" altLang="en-US" sz="3600" b="1" dirty="0">
                <a:solidFill>
                  <a:srgbClr val="004EA2"/>
                </a:solidFill>
                <a:latin typeface="微软雅黑" panose="020B0503020204020204" pitchFamily="34" charset="-122"/>
                <a:ea typeface="微软雅黑" panose="020B0503020204020204" pitchFamily="34" charset="-122"/>
              </a:rPr>
              <a:t>谢</a:t>
            </a:r>
            <a:r>
              <a:rPr lang="en-US" altLang="zh-CN" sz="3600" b="1" dirty="0">
                <a:solidFill>
                  <a:srgbClr val="004EA2"/>
                </a:solidFill>
                <a:latin typeface="微软雅黑" panose="020B0503020204020204" pitchFamily="34" charset="-122"/>
                <a:ea typeface="微软雅黑" panose="020B0503020204020204" pitchFamily="34" charset="-122"/>
              </a:rPr>
              <a:t> </a:t>
            </a:r>
            <a:r>
              <a:rPr lang="zh-CN" altLang="en-US" sz="3600" b="1" dirty="0">
                <a:solidFill>
                  <a:srgbClr val="004EA2"/>
                </a:solidFill>
                <a:latin typeface="微软雅黑" panose="020B0503020204020204" pitchFamily="34" charset="-122"/>
                <a:ea typeface="微软雅黑" panose="020B0503020204020204" pitchFamily="34" charset="-122"/>
              </a:rPr>
              <a:t>谢！</a:t>
            </a:r>
            <a:endParaRPr lang="zh-CN" altLang="en-US" b="1" kern="1800" spc="75" dirty="0">
              <a:solidFill>
                <a:srgbClr val="004EA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53776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danglang123.com/images/upload/Image/25%2819%29.jpg">
            <a:extLst>
              <a:ext uri="{FF2B5EF4-FFF2-40B4-BE49-F238E27FC236}">
                <a16:creationId xmlns:a16="http://schemas.microsoft.com/office/drawing/2014/main" id="{4F5EF509-A309-6D40-B68C-76D857B8C8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2">
            <a:extLst>
              <a:ext uri="{FF2B5EF4-FFF2-40B4-BE49-F238E27FC236}">
                <a16:creationId xmlns:a16="http://schemas.microsoft.com/office/drawing/2014/main" id="{CC9AE5F2-F958-FF4F-8A03-6AC92D4EAFD0}"/>
              </a:ext>
            </a:extLst>
          </p:cNvPr>
          <p:cNvSpPr txBox="1">
            <a:spLocks noChangeArrowheads="1"/>
          </p:cNvSpPr>
          <p:nvPr/>
        </p:nvSpPr>
        <p:spPr>
          <a:xfrm>
            <a:off x="1007534" y="3032919"/>
            <a:ext cx="10176933" cy="792162"/>
          </a:xfrm>
          <a:prstGeom prst="rect">
            <a:avLst/>
          </a:prstGeom>
        </p:spPr>
        <p:txBody>
          <a:bodyPr anchor="ctr">
            <a:normAutofit/>
          </a:bodyPr>
          <a:lstStyle/>
          <a:p>
            <a:pPr algn="ctr">
              <a:spcBef>
                <a:spcPct val="0"/>
              </a:spcBef>
              <a:defRPr/>
            </a:pPr>
            <a:r>
              <a:rPr lang="zh-CN" altLang="en-US" sz="4000" b="1" dirty="0">
                <a:solidFill>
                  <a:schemeClr val="tx2"/>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眼前应该怎么做，取决于将来要到哪里去</a:t>
            </a:r>
          </a:p>
        </p:txBody>
      </p:sp>
    </p:spTree>
    <p:extLst>
      <p:ext uri="{BB962C8B-B14F-4D97-AF65-F5344CB8AC3E}">
        <p14:creationId xmlns:p14="http://schemas.microsoft.com/office/powerpoint/2010/main" val="3567558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1">
            <a:extLst>
              <a:ext uri="{FF2B5EF4-FFF2-40B4-BE49-F238E27FC236}">
                <a16:creationId xmlns:a16="http://schemas.microsoft.com/office/drawing/2014/main" id="{18D90D97-BBBF-7941-8A1C-022BEC7CDE3E}"/>
              </a:ext>
            </a:extLst>
          </p:cNvPr>
          <p:cNvSpPr>
            <a:spLocks noGrp="1"/>
          </p:cNvSpPr>
          <p:nvPr/>
        </p:nvSpPr>
        <p:spPr bwMode="auto">
          <a:xfrm>
            <a:off x="2214276" y="6326591"/>
            <a:ext cx="7924801" cy="412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5000"/>
              </a:lnSpc>
              <a:spcBef>
                <a:spcPts val="0"/>
              </a:spcBef>
              <a:spcAft>
                <a:spcPct val="0"/>
              </a:spcAft>
              <a:buClr>
                <a:schemeClr val="tx2">
                  <a:lumMod val="60000"/>
                  <a:lumOff val="40000"/>
                </a:schemeClr>
              </a:buClr>
              <a:buFont typeface="Wingdings" pitchFamily="2" charset="2"/>
              <a:buChar char="n"/>
              <a:defRPr kumimoji="1" sz="2800" kern="1200">
                <a:solidFill>
                  <a:schemeClr val="tx2">
                    <a:lumMod val="75000"/>
                  </a:schemeClr>
                </a:solidFill>
                <a:latin typeface="微软雅黑" pitchFamily="34" charset="-122"/>
                <a:ea typeface="微软雅黑" pitchFamily="34" charset="-122"/>
                <a:cs typeface="宋体" charset="0"/>
              </a:defRPr>
            </a:lvl1pPr>
            <a:lvl2pPr marL="742950" indent="-285750" algn="l" rtl="0" eaLnBrk="1" fontAlgn="base" hangingPunct="1">
              <a:lnSpc>
                <a:spcPct val="125000"/>
              </a:lnSpc>
              <a:spcBef>
                <a:spcPts val="0"/>
              </a:spcBef>
              <a:spcAft>
                <a:spcPct val="0"/>
              </a:spcAft>
              <a:buClr>
                <a:schemeClr val="accent1"/>
              </a:buClr>
              <a:buFont typeface="Arial" panose="020B0604020202020204" pitchFamily="34" charset="0"/>
              <a:buChar char="–"/>
              <a:defRPr kumimoji="1" sz="2400" kern="1200">
                <a:solidFill>
                  <a:schemeClr val="tx2">
                    <a:lumMod val="75000"/>
                  </a:schemeClr>
                </a:solidFill>
                <a:latin typeface="微软雅黑" pitchFamily="34" charset="-122"/>
                <a:ea typeface="微软雅黑" pitchFamily="34" charset="-122"/>
                <a:cs typeface="+mn-cs"/>
              </a:defRPr>
            </a:lvl2pPr>
            <a:lvl3pPr marL="1143000" indent="-228600" algn="l" rtl="0" eaLnBrk="1" fontAlgn="base" hangingPunct="1">
              <a:lnSpc>
                <a:spcPct val="125000"/>
              </a:lnSpc>
              <a:spcBef>
                <a:spcPts val="0"/>
              </a:spcBef>
              <a:spcAft>
                <a:spcPct val="0"/>
              </a:spcAft>
              <a:buClr>
                <a:schemeClr val="accent1"/>
              </a:buClr>
              <a:buFont typeface="Wingdings" charset="2"/>
              <a:buChar char="Ø"/>
              <a:defRPr kumimoji="1" sz="2000" kern="1200">
                <a:solidFill>
                  <a:schemeClr val="tx2">
                    <a:lumMod val="75000"/>
                  </a:schemeClr>
                </a:solidFill>
                <a:latin typeface="微软雅黑" pitchFamily="34" charset="-122"/>
                <a:ea typeface="微软雅黑" pitchFamily="34" charset="-122"/>
                <a:cs typeface="+mn-cs"/>
              </a:defRPr>
            </a:lvl3pPr>
            <a:lvl4pPr marL="1600200" indent="-228600" algn="l" rtl="0" eaLnBrk="1" fontAlgn="base" hangingPunct="1">
              <a:lnSpc>
                <a:spcPct val="125000"/>
              </a:lnSpc>
              <a:spcBef>
                <a:spcPts val="0"/>
              </a:spcBef>
              <a:spcAft>
                <a:spcPct val="0"/>
              </a:spcAft>
              <a:buClr>
                <a:schemeClr val="accent1"/>
              </a:buClr>
              <a:buFont typeface="Wingdings" charset="2"/>
              <a:buChar char="l"/>
              <a:defRPr kumimoji="1" sz="1600" kern="1200">
                <a:solidFill>
                  <a:schemeClr val="tx2">
                    <a:lumMod val="75000"/>
                  </a:schemeClr>
                </a:solidFill>
                <a:latin typeface="微软雅黑" pitchFamily="34" charset="-122"/>
                <a:ea typeface="微软雅黑" pitchFamily="34" charset="-122"/>
                <a:cs typeface="+mn-cs"/>
              </a:defRPr>
            </a:lvl4pPr>
            <a:lvl5pPr marL="1828800" indent="0" algn="l" rtl="0" eaLnBrk="1" fontAlgn="base" hangingPunct="1">
              <a:lnSpc>
                <a:spcPct val="125000"/>
              </a:lnSpc>
              <a:spcBef>
                <a:spcPts val="0"/>
              </a:spcBef>
              <a:spcAft>
                <a:spcPct val="0"/>
              </a:spcAft>
              <a:buFont typeface="Arial" panose="020B0604020202020204" pitchFamily="34" charset="0"/>
              <a:buNone/>
              <a:defRPr kumimoji="1" sz="1200" kern="1200">
                <a:solidFill>
                  <a:schemeClr val="tx2">
                    <a:lumMod val="75000"/>
                  </a:schemeClr>
                </a:solidFill>
                <a:latin typeface="微软雅黑" pitchFamily="34" charset="-122"/>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00000"/>
              </a:lnSpc>
              <a:buNone/>
            </a:pPr>
            <a:r>
              <a:rPr lang="zh-CN" altLang="en-US" sz="2400" b="1" dirty="0"/>
              <a:t>目标对人生有巨大的导向性作用</a:t>
            </a:r>
          </a:p>
        </p:txBody>
      </p:sp>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哈佛精英的人生轨迹</a:t>
            </a:r>
          </a:p>
        </p:txBody>
      </p:sp>
      <p:grpSp>
        <p:nvGrpSpPr>
          <p:cNvPr id="2" name="组合 1">
            <a:extLst>
              <a:ext uri="{FF2B5EF4-FFF2-40B4-BE49-F238E27FC236}">
                <a16:creationId xmlns:a16="http://schemas.microsoft.com/office/drawing/2014/main" id="{BB12F0F5-EF17-274E-A53D-883293276D83}"/>
              </a:ext>
            </a:extLst>
          </p:cNvPr>
          <p:cNvGrpSpPr/>
          <p:nvPr/>
        </p:nvGrpSpPr>
        <p:grpSpPr>
          <a:xfrm>
            <a:off x="1153886" y="1930145"/>
            <a:ext cx="9644742" cy="4375407"/>
            <a:chOff x="1719943" y="2158049"/>
            <a:chExt cx="8709025" cy="3770372"/>
          </a:xfrm>
        </p:grpSpPr>
        <p:grpSp>
          <p:nvGrpSpPr>
            <p:cNvPr id="4" name="Group 26">
              <a:extLst>
                <a:ext uri="{FF2B5EF4-FFF2-40B4-BE49-F238E27FC236}">
                  <a16:creationId xmlns:a16="http://schemas.microsoft.com/office/drawing/2014/main" id="{BE5B4668-0024-441B-8E27-8C510DA5A188}"/>
                </a:ext>
              </a:extLst>
            </p:cNvPr>
            <p:cNvGrpSpPr>
              <a:grpSpLocks/>
            </p:cNvGrpSpPr>
            <p:nvPr/>
          </p:nvGrpSpPr>
          <p:grpSpPr bwMode="auto">
            <a:xfrm>
              <a:off x="1719943" y="2232662"/>
              <a:ext cx="4535488" cy="3635377"/>
              <a:chOff x="159" y="1116"/>
              <a:chExt cx="2857" cy="2290"/>
            </a:xfrm>
          </p:grpSpPr>
          <p:sp>
            <p:nvSpPr>
              <p:cNvPr id="20" name="AutoShape 12">
                <a:extLst>
                  <a:ext uri="{FF2B5EF4-FFF2-40B4-BE49-F238E27FC236}">
                    <a16:creationId xmlns:a16="http://schemas.microsoft.com/office/drawing/2014/main" id="{0536A5A4-AFF7-4EB9-8F62-1F26CD633BE8}"/>
                  </a:ext>
                </a:extLst>
              </p:cNvPr>
              <p:cNvSpPr>
                <a:spLocks noChangeArrowheads="1"/>
              </p:cNvSpPr>
              <p:nvPr/>
            </p:nvSpPr>
            <p:spPr bwMode="auto">
              <a:xfrm>
                <a:off x="159" y="2160"/>
                <a:ext cx="1406" cy="1043"/>
              </a:xfrm>
              <a:prstGeom prst="triangle">
                <a:avLst>
                  <a:gd name="adj" fmla="val 50000"/>
                </a:avLst>
              </a:prstGeom>
              <a:noFill/>
              <a:ln w="6350">
                <a:solidFill>
                  <a:schemeClr val="tx1"/>
                </a:solidFill>
                <a:miter lim="800000"/>
                <a:headEnd/>
                <a:tailEnd/>
              </a:ln>
              <a:extLst>
                <a:ext uri="{909E8E84-426E-40dd-AFC4-6F175D3DCCD1}">
                  <a14:hiddenFill xmlns:a14="http://schemas.microsoft.com/office/drawing/2010/main" xmlns="" xmlns:lc="http://schemas.openxmlformats.org/drawingml/2006/lockedCanvas">
                    <a:solidFill>
                      <a:srgbClr val="FFFFFF"/>
                    </a:solidFill>
                  </a14:hiddenFill>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1" name="AutoShape 13">
                <a:extLst>
                  <a:ext uri="{FF2B5EF4-FFF2-40B4-BE49-F238E27FC236}">
                    <a16:creationId xmlns:a16="http://schemas.microsoft.com/office/drawing/2014/main" id="{9A194005-532C-4753-8A2B-598F4CCA3ADC}"/>
                  </a:ext>
                </a:extLst>
              </p:cNvPr>
              <p:cNvSpPr>
                <a:spLocks noChangeArrowheads="1"/>
              </p:cNvSpPr>
              <p:nvPr/>
            </p:nvSpPr>
            <p:spPr bwMode="auto">
              <a:xfrm>
                <a:off x="1610" y="2160"/>
                <a:ext cx="1406" cy="1043"/>
              </a:xfrm>
              <a:prstGeom prst="triangle">
                <a:avLst>
                  <a:gd name="adj" fmla="val 50000"/>
                </a:avLst>
              </a:prstGeom>
              <a:noFill/>
              <a:ln w="6350">
                <a:solidFill>
                  <a:schemeClr val="tx1"/>
                </a:solidFill>
                <a:miter lim="800000"/>
                <a:headEnd/>
                <a:tailEnd/>
              </a:ln>
              <a:extLst>
                <a:ext uri="{909E8E84-426E-40dd-AFC4-6F175D3DCCD1}">
                  <a14:hiddenFill xmlns:a14="http://schemas.microsoft.com/office/drawing/2010/main" xmlns="" xmlns:lc="http://schemas.openxmlformats.org/drawingml/2006/lockedCanvas">
                    <a:solidFill>
                      <a:srgbClr val="FFFFFF"/>
                    </a:solidFill>
                  </a14:hiddenFill>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2" name="AutoShape 14">
                <a:extLst>
                  <a:ext uri="{FF2B5EF4-FFF2-40B4-BE49-F238E27FC236}">
                    <a16:creationId xmlns:a16="http://schemas.microsoft.com/office/drawing/2014/main" id="{BF79CF42-51FE-4BFD-A878-642F4E210184}"/>
                  </a:ext>
                </a:extLst>
              </p:cNvPr>
              <p:cNvSpPr>
                <a:spLocks noChangeArrowheads="1"/>
              </p:cNvSpPr>
              <p:nvPr/>
            </p:nvSpPr>
            <p:spPr bwMode="auto">
              <a:xfrm>
                <a:off x="885" y="1116"/>
                <a:ext cx="1406" cy="1043"/>
              </a:xfrm>
              <a:prstGeom prst="triangle">
                <a:avLst>
                  <a:gd name="adj" fmla="val 50000"/>
                </a:avLst>
              </a:prstGeom>
              <a:noFill/>
              <a:ln w="6350">
                <a:solidFill>
                  <a:schemeClr val="tx1"/>
                </a:solidFill>
                <a:miter lim="800000"/>
                <a:headEnd/>
                <a:tailEnd/>
              </a:ln>
              <a:extLst>
                <a:ext uri="{909E8E84-426E-40dd-AFC4-6F175D3DCCD1}">
                  <a14:hiddenFill xmlns:a14="http://schemas.microsoft.com/office/drawing/2010/main" xmlns="" xmlns:lc="http://schemas.openxmlformats.org/drawingml/2006/lockedCanvas">
                    <a:solidFill>
                      <a:srgbClr val="FFFFFF"/>
                    </a:solidFill>
                  </a14:hiddenFill>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a:solidFill>
                    <a:prstClr val="black"/>
                  </a:solidFill>
                  <a:latin typeface="微软雅黑" panose="020B0503020204020204" pitchFamily="34" charset="-122"/>
                  <a:ea typeface="微软雅黑" panose="020B0503020204020204" pitchFamily="34" charset="-122"/>
                </a:endParaRPr>
              </a:p>
            </p:txBody>
          </p:sp>
          <p:sp>
            <p:nvSpPr>
              <p:cNvPr id="23" name="AutoShape 15">
                <a:extLst>
                  <a:ext uri="{FF2B5EF4-FFF2-40B4-BE49-F238E27FC236}">
                    <a16:creationId xmlns:a16="http://schemas.microsoft.com/office/drawing/2014/main" id="{C2544B48-5161-4396-8025-95BFE85F8A39}"/>
                  </a:ext>
                </a:extLst>
              </p:cNvPr>
              <p:cNvSpPr>
                <a:spLocks noChangeArrowheads="1"/>
              </p:cNvSpPr>
              <p:nvPr/>
            </p:nvSpPr>
            <p:spPr bwMode="auto">
              <a:xfrm flipV="1">
                <a:off x="881" y="2152"/>
                <a:ext cx="1406" cy="1043"/>
              </a:xfrm>
              <a:prstGeom prst="triangle">
                <a:avLst>
                  <a:gd name="adj" fmla="val 50000"/>
                </a:avLst>
              </a:prstGeom>
              <a:solidFill>
                <a:srgbClr val="E6A5FF"/>
              </a:solidFill>
              <a:ln>
                <a:headEnd/>
                <a:tailEnd/>
              </a:ln>
            </p:spPr>
            <p:style>
              <a:lnRef idx="2">
                <a:schemeClr val="accent1">
                  <a:shade val="50000"/>
                </a:schemeClr>
              </a:lnRef>
              <a:fillRef idx="1">
                <a:schemeClr val="accent1"/>
              </a:fillRef>
              <a:effectRef idx="0">
                <a:schemeClr val="accent1"/>
              </a:effectRef>
              <a:fontRef idx="minor">
                <a:schemeClr val="lt1"/>
              </a:fontRef>
            </p:style>
            <p:txBody>
              <a:bodyPr wrap="none" lIns="72000" tIns="0" rIns="0" bIns="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4" name="Text Box 16">
                <a:extLst>
                  <a:ext uri="{FF2B5EF4-FFF2-40B4-BE49-F238E27FC236}">
                    <a16:creationId xmlns:a16="http://schemas.microsoft.com/office/drawing/2014/main" id="{CAFA5773-94EB-4919-95ED-39C8EB336B4E}"/>
                  </a:ext>
                </a:extLst>
              </p:cNvPr>
              <p:cNvSpPr txBox="1">
                <a:spLocks noChangeArrowheads="1"/>
              </p:cNvSpPr>
              <p:nvPr/>
            </p:nvSpPr>
            <p:spPr bwMode="auto">
              <a:xfrm flipH="1">
                <a:off x="1261" y="2272"/>
                <a:ext cx="676" cy="523"/>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lIns="0" tIns="0" rIns="0" bIns="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b="1" dirty="0">
                    <a:latin typeface="微软雅黑" panose="020B0503020204020204" pitchFamily="34" charset="-122"/>
                    <a:ea typeface="微软雅黑" panose="020B0503020204020204" pitchFamily="34" charset="-122"/>
                  </a:rPr>
                  <a:t>10%</a:t>
                </a:r>
              </a:p>
              <a:p>
                <a:pPr algn="ctr" fontAlgn="base">
                  <a:spcBef>
                    <a:spcPct val="0"/>
                  </a:spcBef>
                  <a:spcAft>
                    <a:spcPct val="0"/>
                  </a:spcAft>
                </a:pPr>
                <a:r>
                  <a:rPr lang="zh-CN" altLang="en-US" b="1" dirty="0">
                    <a:latin typeface="微软雅黑" panose="020B0503020204020204" pitchFamily="34" charset="-122"/>
                    <a:ea typeface="微软雅黑" panose="020B0503020204020204" pitchFamily="34" charset="-122"/>
                  </a:rPr>
                  <a:t>有清晰的短期目标</a:t>
                </a:r>
              </a:p>
            </p:txBody>
          </p:sp>
          <p:sp>
            <p:nvSpPr>
              <p:cNvPr id="25" name="Text Box 17">
                <a:extLst>
                  <a:ext uri="{FF2B5EF4-FFF2-40B4-BE49-F238E27FC236}">
                    <a16:creationId xmlns:a16="http://schemas.microsoft.com/office/drawing/2014/main" id="{9F7ECD34-8EE9-4951-ABEC-B4A550D8C050}"/>
                  </a:ext>
                </a:extLst>
              </p:cNvPr>
              <p:cNvSpPr txBox="1">
                <a:spLocks noChangeArrowheads="1"/>
              </p:cNvSpPr>
              <p:nvPr/>
            </p:nvSpPr>
            <p:spPr bwMode="auto">
              <a:xfrm flipH="1">
                <a:off x="1293" y="1507"/>
                <a:ext cx="676" cy="576"/>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lIns="0" tIns="0" rIns="0" bIns="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000" dirty="0">
                    <a:solidFill>
                      <a:prstClr val="black"/>
                    </a:solidFill>
                    <a:latin typeface="微软雅黑" panose="020B0503020204020204" pitchFamily="34" charset="-122"/>
                    <a:ea typeface="微软雅黑" panose="020B0503020204020204" pitchFamily="34" charset="-122"/>
                  </a:rPr>
                  <a:t>3%</a:t>
                </a:r>
              </a:p>
              <a:p>
                <a:pPr algn="ctr" fontAlgn="base">
                  <a:spcBef>
                    <a:spcPct val="0"/>
                  </a:spcBef>
                  <a:spcAft>
                    <a:spcPct val="0"/>
                  </a:spcAft>
                </a:pPr>
                <a:r>
                  <a:rPr lang="zh-CN" altLang="en-US" sz="2000" dirty="0">
                    <a:solidFill>
                      <a:prstClr val="black"/>
                    </a:solidFill>
                    <a:latin typeface="微软雅黑" panose="020B0503020204020204" pitchFamily="34" charset="-122"/>
                    <a:ea typeface="微软雅黑" panose="020B0503020204020204" pitchFamily="34" charset="-122"/>
                  </a:rPr>
                  <a:t>有清晰长远的目标</a:t>
                </a:r>
              </a:p>
            </p:txBody>
          </p:sp>
          <p:sp>
            <p:nvSpPr>
              <p:cNvPr id="26" name="Text Box 18">
                <a:extLst>
                  <a:ext uri="{FF2B5EF4-FFF2-40B4-BE49-F238E27FC236}">
                    <a16:creationId xmlns:a16="http://schemas.microsoft.com/office/drawing/2014/main" id="{EC81012A-ED17-4990-9EF0-94A3125D5B98}"/>
                  </a:ext>
                </a:extLst>
              </p:cNvPr>
              <p:cNvSpPr txBox="1">
                <a:spLocks noChangeArrowheads="1"/>
              </p:cNvSpPr>
              <p:nvPr/>
            </p:nvSpPr>
            <p:spPr bwMode="auto">
              <a:xfrm flipH="1">
                <a:off x="623" y="2695"/>
                <a:ext cx="676" cy="384"/>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lIns="0" tIns="0" rIns="0" bIns="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000">
                    <a:solidFill>
                      <a:prstClr val="black"/>
                    </a:solidFill>
                    <a:latin typeface="微软雅黑" panose="020B0503020204020204" pitchFamily="34" charset="-122"/>
                    <a:ea typeface="微软雅黑" panose="020B0503020204020204" pitchFamily="34" charset="-122"/>
                  </a:rPr>
                  <a:t>27%</a:t>
                </a:r>
              </a:p>
              <a:p>
                <a:pPr algn="ctr" fontAlgn="base">
                  <a:spcBef>
                    <a:spcPct val="0"/>
                  </a:spcBef>
                  <a:spcAft>
                    <a:spcPct val="0"/>
                  </a:spcAft>
                </a:pPr>
                <a:r>
                  <a:rPr lang="zh-CN" altLang="en-US" sz="2000">
                    <a:solidFill>
                      <a:prstClr val="black"/>
                    </a:solidFill>
                    <a:latin typeface="微软雅黑" panose="020B0503020204020204" pitchFamily="34" charset="-122"/>
                    <a:ea typeface="微软雅黑" panose="020B0503020204020204" pitchFamily="34" charset="-122"/>
                  </a:rPr>
                  <a:t>没有目标</a:t>
                </a:r>
              </a:p>
            </p:txBody>
          </p:sp>
          <p:sp>
            <p:nvSpPr>
              <p:cNvPr id="27" name="Text Box 19">
                <a:extLst>
                  <a:ext uri="{FF2B5EF4-FFF2-40B4-BE49-F238E27FC236}">
                    <a16:creationId xmlns:a16="http://schemas.microsoft.com/office/drawing/2014/main" id="{B1207A88-D934-4042-9A9E-BAB053EC2292}"/>
                  </a:ext>
                </a:extLst>
              </p:cNvPr>
              <p:cNvSpPr txBox="1">
                <a:spLocks noChangeArrowheads="1"/>
              </p:cNvSpPr>
              <p:nvPr/>
            </p:nvSpPr>
            <p:spPr bwMode="auto">
              <a:xfrm flipH="1">
                <a:off x="2074" y="2695"/>
                <a:ext cx="676" cy="384"/>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lIns="0" tIns="0" rIns="0" bIns="0" anchor="ct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altLang="zh-CN" sz="2000">
                    <a:solidFill>
                      <a:prstClr val="black"/>
                    </a:solidFill>
                    <a:latin typeface="微软雅黑" panose="020B0503020204020204" pitchFamily="34" charset="-122"/>
                    <a:ea typeface="微软雅黑" panose="020B0503020204020204" pitchFamily="34" charset="-122"/>
                  </a:rPr>
                  <a:t>60%</a:t>
                </a:r>
              </a:p>
              <a:p>
                <a:pPr algn="ctr" fontAlgn="base">
                  <a:spcBef>
                    <a:spcPct val="0"/>
                  </a:spcBef>
                  <a:spcAft>
                    <a:spcPct val="0"/>
                  </a:spcAft>
                </a:pPr>
                <a:r>
                  <a:rPr lang="zh-CN" altLang="en-US" sz="2000">
                    <a:solidFill>
                      <a:prstClr val="black"/>
                    </a:solidFill>
                    <a:latin typeface="微软雅黑" panose="020B0503020204020204" pitchFamily="34" charset="-122"/>
                    <a:ea typeface="微软雅黑" panose="020B0503020204020204" pitchFamily="34" charset="-122"/>
                  </a:rPr>
                  <a:t>目标模糊</a:t>
                </a:r>
              </a:p>
            </p:txBody>
          </p:sp>
          <p:sp>
            <p:nvSpPr>
              <p:cNvPr id="28" name="Rectangle 20">
                <a:extLst>
                  <a:ext uri="{FF2B5EF4-FFF2-40B4-BE49-F238E27FC236}">
                    <a16:creationId xmlns:a16="http://schemas.microsoft.com/office/drawing/2014/main" id="{DC37E204-D510-4390-96A7-4979F54C1AB0}"/>
                  </a:ext>
                </a:extLst>
              </p:cNvPr>
              <p:cNvSpPr>
                <a:spLocks noChangeArrowheads="1"/>
              </p:cNvSpPr>
              <p:nvPr/>
            </p:nvSpPr>
            <p:spPr bwMode="auto">
              <a:xfrm>
                <a:off x="1195" y="3173"/>
                <a:ext cx="601" cy="233"/>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lgn="ctr">
                    <a:solidFill>
                      <a:srgbClr val="000000"/>
                    </a:solidFill>
                    <a:miter lim="800000"/>
                    <a:headEnd/>
                    <a:tailEnd/>
                  </a14:hiddenLine>
                </a:ext>
              </a:extLst>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altLang="zh-CN">
                    <a:solidFill>
                      <a:prstClr val="black"/>
                    </a:solidFill>
                    <a:latin typeface="微软雅黑" panose="020B0503020204020204" pitchFamily="34" charset="-122"/>
                    <a:ea typeface="微软雅黑" panose="020B0503020204020204" pitchFamily="34" charset="-122"/>
                  </a:rPr>
                  <a:t>1970</a:t>
                </a:r>
                <a:r>
                  <a:rPr lang="zh-CN" altLang="en-US">
                    <a:solidFill>
                      <a:prstClr val="black"/>
                    </a:solidFill>
                    <a:latin typeface="微软雅黑" panose="020B0503020204020204" pitchFamily="34" charset="-122"/>
                    <a:ea typeface="微软雅黑" panose="020B0503020204020204" pitchFamily="34" charset="-122"/>
                  </a:rPr>
                  <a:t>年</a:t>
                </a:r>
              </a:p>
            </p:txBody>
          </p:sp>
        </p:grpSp>
        <p:sp>
          <p:nvSpPr>
            <p:cNvPr id="7" name="Freeform 4">
              <a:extLst>
                <a:ext uri="{FF2B5EF4-FFF2-40B4-BE49-F238E27FC236}">
                  <a16:creationId xmlns:a16="http://schemas.microsoft.com/office/drawing/2014/main" id="{695FD6C8-A3D7-467F-BAF7-E8271FD4AB1B}"/>
                </a:ext>
              </a:extLst>
            </p:cNvPr>
            <p:cNvSpPr>
              <a:spLocks/>
            </p:cNvSpPr>
            <p:nvPr/>
          </p:nvSpPr>
          <p:spPr bwMode="auto">
            <a:xfrm>
              <a:off x="6288768" y="4728211"/>
              <a:ext cx="4140200" cy="815975"/>
            </a:xfrm>
            <a:custGeom>
              <a:avLst/>
              <a:gdLst>
                <a:gd name="T0" fmla="*/ 0 w 2049"/>
                <a:gd name="T1" fmla="*/ 2147483647 h 410"/>
                <a:gd name="T2" fmla="*/ 2147483647 w 2049"/>
                <a:gd name="T3" fmla="*/ 2147483647 h 410"/>
                <a:gd name="T4" fmla="*/ 2147483647 w 2049"/>
                <a:gd name="T5" fmla="*/ 0 h 410"/>
                <a:gd name="T6" fmla="*/ 2147483647 w 2049"/>
                <a:gd name="T7" fmla="*/ 0 h 410"/>
                <a:gd name="T8" fmla="*/ 0 w 2049"/>
                <a:gd name="T9" fmla="*/ 2147483647 h 410"/>
                <a:gd name="T10" fmla="*/ 0 60000 65536"/>
                <a:gd name="T11" fmla="*/ 0 60000 65536"/>
                <a:gd name="T12" fmla="*/ 0 60000 65536"/>
                <a:gd name="T13" fmla="*/ 0 60000 65536"/>
                <a:gd name="T14" fmla="*/ 0 60000 65536"/>
                <a:gd name="T15" fmla="*/ 0 w 2049"/>
                <a:gd name="T16" fmla="*/ 0 h 410"/>
                <a:gd name="T17" fmla="*/ 2049 w 2049"/>
                <a:gd name="T18" fmla="*/ 410 h 410"/>
              </a:gdLst>
              <a:ahLst/>
              <a:cxnLst>
                <a:cxn ang="T10">
                  <a:pos x="T0" y="T1"/>
                </a:cxn>
                <a:cxn ang="T11">
                  <a:pos x="T2" y="T3"/>
                </a:cxn>
                <a:cxn ang="T12">
                  <a:pos x="T4" y="T5"/>
                </a:cxn>
                <a:cxn ang="T13">
                  <a:pos x="T6" y="T7"/>
                </a:cxn>
                <a:cxn ang="T14">
                  <a:pos x="T8" y="T9"/>
                </a:cxn>
              </a:cxnLst>
              <a:rect l="T15" t="T16" r="T17" b="T18"/>
              <a:pathLst>
                <a:path w="2049" h="410">
                  <a:moveTo>
                    <a:pt x="0" y="410"/>
                  </a:moveTo>
                  <a:lnTo>
                    <a:pt x="2049" y="410"/>
                  </a:lnTo>
                  <a:lnTo>
                    <a:pt x="1822" y="0"/>
                  </a:lnTo>
                  <a:lnTo>
                    <a:pt x="225" y="0"/>
                  </a:lnTo>
                  <a:lnTo>
                    <a:pt x="0" y="410"/>
                  </a:lnTo>
                  <a:close/>
                </a:path>
              </a:pathLst>
            </a:custGeom>
            <a:solidFill>
              <a:schemeClr val="accent1">
                <a:lumMod val="75000"/>
              </a:schemeClr>
            </a:solidFill>
            <a:ln w="12700">
              <a:solidFill>
                <a:schemeClr val="bg1"/>
              </a:solidFill>
              <a:round/>
              <a:headEnd/>
              <a:tailE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sp>
          <p:nvSpPr>
            <p:cNvPr id="8" name="Freeform 5">
              <a:extLst>
                <a:ext uri="{FF2B5EF4-FFF2-40B4-BE49-F238E27FC236}">
                  <a16:creationId xmlns:a16="http://schemas.microsoft.com/office/drawing/2014/main" id="{0C6AC914-4332-4005-84B9-4FE898E7BD0D}"/>
                </a:ext>
              </a:extLst>
            </p:cNvPr>
            <p:cNvSpPr>
              <a:spLocks/>
            </p:cNvSpPr>
            <p:nvPr/>
          </p:nvSpPr>
          <p:spPr bwMode="auto">
            <a:xfrm>
              <a:off x="6817405" y="3877311"/>
              <a:ext cx="3079750" cy="796925"/>
            </a:xfrm>
            <a:custGeom>
              <a:avLst/>
              <a:gdLst/>
              <a:ahLst/>
              <a:cxnLst>
                <a:cxn ang="0">
                  <a:pos x="0" y="400"/>
                </a:cxn>
                <a:cxn ang="0">
                  <a:pos x="1525" y="400"/>
                </a:cxn>
                <a:cxn ang="0">
                  <a:pos x="1294" y="0"/>
                </a:cxn>
                <a:cxn ang="0">
                  <a:pos x="227" y="0"/>
                </a:cxn>
                <a:cxn ang="0">
                  <a:pos x="0" y="400"/>
                </a:cxn>
              </a:cxnLst>
              <a:rect l="0" t="0" r="r" b="b"/>
              <a:pathLst>
                <a:path w="1525" h="400">
                  <a:moveTo>
                    <a:pt x="0" y="400"/>
                  </a:moveTo>
                  <a:lnTo>
                    <a:pt x="1525" y="400"/>
                  </a:lnTo>
                  <a:lnTo>
                    <a:pt x="1294" y="0"/>
                  </a:lnTo>
                  <a:lnTo>
                    <a:pt x="227" y="0"/>
                  </a:lnTo>
                  <a:lnTo>
                    <a:pt x="0" y="400"/>
                  </a:lnTo>
                  <a:close/>
                </a:path>
              </a:pathLst>
            </a:custGeom>
            <a:solidFill>
              <a:srgbClr val="FFFF66"/>
            </a:solidFill>
            <a:ln>
              <a:solidFill>
                <a:schemeClr val="bg1"/>
              </a:solidFill>
              <a:headEnd/>
              <a:tailEnd/>
            </a:ln>
          </p:spPr>
          <p:style>
            <a:lnRef idx="2">
              <a:schemeClr val="accent4">
                <a:shade val="50000"/>
              </a:schemeClr>
            </a:lnRef>
            <a:fillRef idx="1">
              <a:schemeClr val="accent4"/>
            </a:fillRef>
            <a:effectRef idx="0">
              <a:schemeClr val="accent4"/>
            </a:effectRef>
            <a:fontRef idx="minor">
              <a:schemeClr val="lt1"/>
            </a:fontRef>
          </p:style>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endParaRPr lang="zh-CN" altLang="en-US" sz="2000" dirty="0">
                <a:solidFill>
                  <a:prstClr val="white"/>
                </a:solidFill>
                <a:latin typeface="微软雅黑" panose="020B0503020204020204" pitchFamily="34" charset="-122"/>
                <a:ea typeface="微软雅黑" panose="020B0503020204020204" pitchFamily="34" charset="-122"/>
              </a:endParaRPr>
            </a:p>
          </p:txBody>
        </p:sp>
        <p:sp>
          <p:nvSpPr>
            <p:cNvPr id="9" name="Freeform 6">
              <a:extLst>
                <a:ext uri="{FF2B5EF4-FFF2-40B4-BE49-F238E27FC236}">
                  <a16:creationId xmlns:a16="http://schemas.microsoft.com/office/drawing/2014/main" id="{D08ED091-D165-4740-8311-F954D6AFF0AE}"/>
                </a:ext>
              </a:extLst>
            </p:cNvPr>
            <p:cNvSpPr>
              <a:spLocks/>
            </p:cNvSpPr>
            <p:nvPr/>
          </p:nvSpPr>
          <p:spPr bwMode="auto">
            <a:xfrm>
              <a:off x="7346043" y="3021649"/>
              <a:ext cx="2005012" cy="809625"/>
            </a:xfrm>
            <a:custGeom>
              <a:avLst/>
              <a:gdLst>
                <a:gd name="T0" fmla="*/ 0 w 992"/>
                <a:gd name="T1" fmla="*/ 2147483647 h 407"/>
                <a:gd name="T2" fmla="*/ 2147483647 w 992"/>
                <a:gd name="T3" fmla="*/ 2147483647 h 407"/>
                <a:gd name="T4" fmla="*/ 2147483647 w 992"/>
                <a:gd name="T5" fmla="*/ 0 h 407"/>
                <a:gd name="T6" fmla="*/ 2147483647 w 992"/>
                <a:gd name="T7" fmla="*/ 0 h 407"/>
                <a:gd name="T8" fmla="*/ 0 w 992"/>
                <a:gd name="T9" fmla="*/ 2147483647 h 407"/>
                <a:gd name="T10" fmla="*/ 0 60000 65536"/>
                <a:gd name="T11" fmla="*/ 0 60000 65536"/>
                <a:gd name="T12" fmla="*/ 0 60000 65536"/>
                <a:gd name="T13" fmla="*/ 0 60000 65536"/>
                <a:gd name="T14" fmla="*/ 0 60000 65536"/>
                <a:gd name="T15" fmla="*/ 0 w 992"/>
                <a:gd name="T16" fmla="*/ 0 h 407"/>
                <a:gd name="T17" fmla="*/ 992 w 992"/>
                <a:gd name="T18" fmla="*/ 407 h 407"/>
              </a:gdLst>
              <a:ahLst/>
              <a:cxnLst>
                <a:cxn ang="T10">
                  <a:pos x="T0" y="T1"/>
                </a:cxn>
                <a:cxn ang="T11">
                  <a:pos x="T2" y="T3"/>
                </a:cxn>
                <a:cxn ang="T12">
                  <a:pos x="T4" y="T5"/>
                </a:cxn>
                <a:cxn ang="T13">
                  <a:pos x="T6" y="T7"/>
                </a:cxn>
                <a:cxn ang="T14">
                  <a:pos x="T8" y="T9"/>
                </a:cxn>
              </a:cxnLst>
              <a:rect l="T15" t="T16" r="T17" b="T18"/>
              <a:pathLst>
                <a:path w="992" h="407">
                  <a:moveTo>
                    <a:pt x="0" y="407"/>
                  </a:moveTo>
                  <a:lnTo>
                    <a:pt x="992" y="407"/>
                  </a:lnTo>
                  <a:lnTo>
                    <a:pt x="762" y="0"/>
                  </a:lnTo>
                  <a:lnTo>
                    <a:pt x="231" y="0"/>
                  </a:lnTo>
                  <a:lnTo>
                    <a:pt x="0" y="407"/>
                  </a:lnTo>
                  <a:close/>
                </a:path>
              </a:pathLst>
            </a:custGeom>
            <a:solidFill>
              <a:srgbClr val="FD7C59"/>
            </a:solidFill>
            <a:ln w="12700">
              <a:solidFill>
                <a:schemeClr val="bg1"/>
              </a:solidFill>
              <a:round/>
              <a:headEnd/>
              <a:tailE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sp>
          <p:nvSpPr>
            <p:cNvPr id="10" name="Freeform 7">
              <a:extLst>
                <a:ext uri="{FF2B5EF4-FFF2-40B4-BE49-F238E27FC236}">
                  <a16:creationId xmlns:a16="http://schemas.microsoft.com/office/drawing/2014/main" id="{151D9A54-224C-4B97-BE36-564D78D62DA8}"/>
                </a:ext>
              </a:extLst>
            </p:cNvPr>
            <p:cNvSpPr>
              <a:spLocks/>
            </p:cNvSpPr>
            <p:nvPr/>
          </p:nvSpPr>
          <p:spPr bwMode="auto">
            <a:xfrm>
              <a:off x="7873093" y="2158049"/>
              <a:ext cx="928687" cy="806450"/>
            </a:xfrm>
            <a:custGeom>
              <a:avLst/>
              <a:gdLst/>
              <a:ahLst/>
              <a:cxnLst>
                <a:cxn ang="0">
                  <a:pos x="0" y="405"/>
                </a:cxn>
                <a:cxn ang="0">
                  <a:pos x="460" y="405"/>
                </a:cxn>
                <a:cxn ang="0">
                  <a:pos x="230" y="0"/>
                </a:cxn>
                <a:cxn ang="0">
                  <a:pos x="0" y="405"/>
                </a:cxn>
              </a:cxnLst>
              <a:rect l="0" t="0" r="r" b="b"/>
              <a:pathLst>
                <a:path w="460" h="405">
                  <a:moveTo>
                    <a:pt x="0" y="405"/>
                  </a:moveTo>
                  <a:lnTo>
                    <a:pt x="460" y="405"/>
                  </a:lnTo>
                  <a:lnTo>
                    <a:pt x="230" y="0"/>
                  </a:lnTo>
                  <a:lnTo>
                    <a:pt x="0" y="405"/>
                  </a:lnTo>
                  <a:close/>
                </a:path>
              </a:pathLst>
            </a:custGeom>
            <a:solidFill>
              <a:srgbClr val="FD2B1B"/>
            </a:solidFill>
            <a:ln>
              <a:solidFill>
                <a:schemeClr val="bg1"/>
              </a:solidFill>
              <a:headEnd/>
              <a:tailEnd/>
            </a:ln>
          </p:spPr>
          <p:style>
            <a:lnRef idx="2">
              <a:schemeClr val="accent3">
                <a:shade val="50000"/>
              </a:schemeClr>
            </a:lnRef>
            <a:fillRef idx="1">
              <a:schemeClr val="accent3"/>
            </a:fillRef>
            <a:effectRef idx="0">
              <a:schemeClr val="accent3"/>
            </a:effectRef>
            <a:fontRef idx="minor">
              <a:schemeClr val="lt1"/>
            </a:fontRef>
          </p:style>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defRPr/>
              </a:pPr>
              <a:endParaRPr lang="zh-CN" altLang="en-US" sz="2000" dirty="0">
                <a:solidFill>
                  <a:prstClr val="white"/>
                </a:solidFill>
                <a:latin typeface="微软雅黑" panose="020B0503020204020204" pitchFamily="34" charset="-122"/>
                <a:ea typeface="微软雅黑" panose="020B0503020204020204" pitchFamily="34" charset="-122"/>
              </a:endParaRPr>
            </a:p>
          </p:txBody>
        </p:sp>
        <p:sp>
          <p:nvSpPr>
            <p:cNvPr id="11" name="Text Box 8">
              <a:extLst>
                <a:ext uri="{FF2B5EF4-FFF2-40B4-BE49-F238E27FC236}">
                  <a16:creationId xmlns:a16="http://schemas.microsoft.com/office/drawing/2014/main" id="{42498807-96E0-4C71-9249-A21ED2365C3C}"/>
                </a:ext>
              </a:extLst>
            </p:cNvPr>
            <p:cNvSpPr txBox="1">
              <a:spLocks noChangeArrowheads="1"/>
            </p:cNvSpPr>
            <p:nvPr/>
          </p:nvSpPr>
          <p:spPr bwMode="auto">
            <a:xfrm>
              <a:off x="8017555" y="2483486"/>
              <a:ext cx="738188" cy="473206"/>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ts val="1200"/>
                </a:lnSpc>
                <a:spcBef>
                  <a:spcPct val="0"/>
                </a:spcBef>
                <a:spcAft>
                  <a:spcPct val="0"/>
                </a:spcAft>
              </a:pPr>
              <a:r>
                <a:rPr lang="en-GB" altLang="zh-CN" sz="1200" b="1" dirty="0">
                  <a:solidFill>
                    <a:prstClr val="black"/>
                  </a:solidFill>
                  <a:latin typeface="微软雅黑" panose="020B0503020204020204" pitchFamily="34" charset="-122"/>
                  <a:ea typeface="微软雅黑" panose="020B0503020204020204" pitchFamily="34" charset="-122"/>
                </a:rPr>
                <a:t>3%</a:t>
              </a:r>
            </a:p>
            <a:p>
              <a:pPr algn="ctr" fontAlgn="base">
                <a:lnSpc>
                  <a:spcPts val="1200"/>
                </a:lnSpc>
                <a:spcBef>
                  <a:spcPct val="0"/>
                </a:spcBef>
                <a:spcAft>
                  <a:spcPct val="0"/>
                </a:spcAft>
              </a:pPr>
              <a:r>
                <a:rPr lang="zh-CN" altLang="en-GB" sz="1200" b="1" dirty="0">
                  <a:solidFill>
                    <a:prstClr val="black"/>
                  </a:solidFill>
                  <a:latin typeface="微软雅黑" panose="020B0503020204020204" pitchFamily="34" charset="-122"/>
                  <a:ea typeface="微软雅黑" panose="020B0503020204020204" pitchFamily="34" charset="-122"/>
                </a:rPr>
                <a:t>各界成功人士</a:t>
              </a:r>
            </a:p>
          </p:txBody>
        </p:sp>
        <p:sp>
          <p:nvSpPr>
            <p:cNvPr id="12" name="Text Box 9">
              <a:extLst>
                <a:ext uri="{FF2B5EF4-FFF2-40B4-BE49-F238E27FC236}">
                  <a16:creationId xmlns:a16="http://schemas.microsoft.com/office/drawing/2014/main" id="{562E3CB1-CD68-4D62-AA72-760B3EF65EDA}"/>
                </a:ext>
              </a:extLst>
            </p:cNvPr>
            <p:cNvSpPr txBox="1">
              <a:spLocks noChangeArrowheads="1"/>
            </p:cNvSpPr>
            <p:nvPr/>
          </p:nvSpPr>
          <p:spPr bwMode="auto">
            <a:xfrm>
              <a:off x="7431568" y="3152221"/>
              <a:ext cx="1910159" cy="615553"/>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ts val="1600"/>
                </a:lnSpc>
                <a:spcBef>
                  <a:spcPct val="0"/>
                </a:spcBef>
                <a:spcAft>
                  <a:spcPct val="0"/>
                </a:spcAft>
              </a:pPr>
              <a:r>
                <a:rPr lang="en-GB" altLang="zh-CN" sz="1400" b="1" dirty="0">
                  <a:solidFill>
                    <a:prstClr val="black"/>
                  </a:solidFill>
                  <a:latin typeface="微软雅黑" panose="020B0503020204020204" pitchFamily="34" charset="-122"/>
                  <a:ea typeface="微软雅黑" panose="020B0503020204020204" pitchFamily="34" charset="-122"/>
                </a:rPr>
                <a:t>10%</a:t>
              </a:r>
            </a:p>
            <a:p>
              <a:pPr algn="ctr" fontAlgn="base">
                <a:lnSpc>
                  <a:spcPts val="1600"/>
                </a:lnSpc>
                <a:spcBef>
                  <a:spcPct val="0"/>
                </a:spcBef>
                <a:spcAft>
                  <a:spcPct val="0"/>
                </a:spcAft>
              </a:pPr>
              <a:r>
                <a:rPr lang="zh-CN" altLang="en-GB" sz="1400" b="1" dirty="0">
                  <a:solidFill>
                    <a:prstClr val="black"/>
                  </a:solidFill>
                  <a:latin typeface="微软雅黑" panose="020B0503020204020204" pitchFamily="34" charset="-122"/>
                  <a:ea typeface="微软雅黑" panose="020B0503020204020204" pitchFamily="34" charset="-122"/>
                </a:rPr>
                <a:t>不断实现短期目标</a:t>
              </a:r>
            </a:p>
            <a:p>
              <a:pPr algn="ctr" fontAlgn="base">
                <a:lnSpc>
                  <a:spcPts val="1600"/>
                </a:lnSpc>
                <a:spcBef>
                  <a:spcPct val="0"/>
                </a:spcBef>
                <a:spcAft>
                  <a:spcPct val="0"/>
                </a:spcAft>
              </a:pPr>
              <a:r>
                <a:rPr lang="zh-CN" altLang="en-GB" sz="1400" b="1" dirty="0">
                  <a:solidFill>
                    <a:prstClr val="black"/>
                  </a:solidFill>
                  <a:latin typeface="微软雅黑" panose="020B0503020204020204" pitchFamily="34" charset="-122"/>
                  <a:ea typeface="微软雅黑" panose="020B0503020204020204" pitchFamily="34" charset="-122"/>
                </a:rPr>
                <a:t>各界专业人士</a:t>
              </a:r>
              <a:endParaRPr lang="en-GB" altLang="zh-CN" sz="1400" b="1" dirty="0">
                <a:solidFill>
                  <a:prstClr val="black"/>
                </a:solidFill>
                <a:latin typeface="微软雅黑" panose="020B0503020204020204" pitchFamily="34" charset="-122"/>
                <a:ea typeface="微软雅黑" panose="020B0503020204020204" pitchFamily="34" charset="-122"/>
              </a:endParaRPr>
            </a:p>
          </p:txBody>
        </p:sp>
        <p:sp>
          <p:nvSpPr>
            <p:cNvPr id="13" name="Text Box 10">
              <a:extLst>
                <a:ext uri="{FF2B5EF4-FFF2-40B4-BE49-F238E27FC236}">
                  <a16:creationId xmlns:a16="http://schemas.microsoft.com/office/drawing/2014/main" id="{8B9B3E3F-3CEA-4648-846C-190FDCC95595}"/>
                </a:ext>
              </a:extLst>
            </p:cNvPr>
            <p:cNvSpPr txBox="1">
              <a:spLocks noChangeArrowheads="1"/>
            </p:cNvSpPr>
            <p:nvPr/>
          </p:nvSpPr>
          <p:spPr bwMode="auto">
            <a:xfrm>
              <a:off x="6656273" y="3904060"/>
              <a:ext cx="3460751" cy="738664"/>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GB" altLang="zh-CN" sz="1600" b="1" dirty="0">
                  <a:latin typeface="微软雅黑" panose="020B0503020204020204" pitchFamily="34" charset="-122"/>
                  <a:ea typeface="微软雅黑" panose="020B0503020204020204" pitchFamily="34" charset="-122"/>
                </a:rPr>
                <a:t>60%</a:t>
              </a:r>
            </a:p>
            <a:p>
              <a:pPr algn="ctr" fontAlgn="base">
                <a:spcBef>
                  <a:spcPct val="0"/>
                </a:spcBef>
                <a:spcAft>
                  <a:spcPct val="0"/>
                </a:spcAft>
              </a:pPr>
              <a:r>
                <a:rPr lang="zh-CN" altLang="en-GB" sz="1600" b="1" dirty="0">
                  <a:latin typeface="微软雅黑" panose="020B0503020204020204" pitchFamily="34" charset="-122"/>
                  <a:ea typeface="微软雅黑" panose="020B0503020204020204" pitchFamily="34" charset="-122"/>
                </a:rPr>
                <a:t>安稳生活与工作</a:t>
              </a:r>
            </a:p>
            <a:p>
              <a:pPr algn="ctr" fontAlgn="base">
                <a:spcBef>
                  <a:spcPct val="0"/>
                </a:spcBef>
                <a:spcAft>
                  <a:spcPct val="0"/>
                </a:spcAft>
              </a:pPr>
              <a:r>
                <a:rPr lang="zh-CN" altLang="en-GB" sz="1600" b="1" dirty="0">
                  <a:latin typeface="微软雅黑" panose="020B0503020204020204" pitchFamily="34" charset="-122"/>
                  <a:ea typeface="微软雅黑" panose="020B0503020204020204" pitchFamily="34" charset="-122"/>
                </a:rPr>
                <a:t>中下层，没有什么突出的成绩</a:t>
              </a:r>
            </a:p>
          </p:txBody>
        </p:sp>
        <p:sp>
          <p:nvSpPr>
            <p:cNvPr id="14" name="Text Box 11">
              <a:extLst>
                <a:ext uri="{FF2B5EF4-FFF2-40B4-BE49-F238E27FC236}">
                  <a16:creationId xmlns:a16="http://schemas.microsoft.com/office/drawing/2014/main" id="{701E7342-68F0-4259-B832-05EB6B20B182}"/>
                </a:ext>
              </a:extLst>
            </p:cNvPr>
            <p:cNvSpPr txBox="1">
              <a:spLocks noChangeArrowheads="1"/>
            </p:cNvSpPr>
            <p:nvPr/>
          </p:nvSpPr>
          <p:spPr bwMode="auto">
            <a:xfrm>
              <a:off x="6968311" y="4767441"/>
              <a:ext cx="2989262" cy="923330"/>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6350">
                  <a:solidFill>
                    <a:srgbClr val="000000"/>
                  </a:solidFill>
                  <a:miter lim="800000"/>
                  <a:headEnd/>
                  <a:tailEnd/>
                </a14:hiddenLine>
              </a:ext>
            </a:extLst>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GB" altLang="zh-CN" sz="1600" b="1" dirty="0">
                  <a:solidFill>
                    <a:schemeClr val="bg1"/>
                  </a:solidFill>
                  <a:latin typeface="微软雅黑" panose="020B0503020204020204" pitchFamily="34" charset="-122"/>
                  <a:ea typeface="微软雅黑" panose="020B0503020204020204" pitchFamily="34" charset="-122"/>
                </a:rPr>
                <a:t>27%</a:t>
              </a:r>
            </a:p>
            <a:p>
              <a:pPr algn="ctr" fontAlgn="base">
                <a:spcBef>
                  <a:spcPct val="0"/>
                </a:spcBef>
                <a:spcAft>
                  <a:spcPct val="0"/>
                </a:spcAft>
              </a:pPr>
              <a:r>
                <a:rPr lang="zh-CN" altLang="en-GB" sz="1600" b="1" dirty="0">
                  <a:solidFill>
                    <a:schemeClr val="bg1"/>
                  </a:solidFill>
                  <a:latin typeface="微软雅黑" panose="020B0503020204020204" pitchFamily="34" charset="-122"/>
                  <a:ea typeface="微软雅黑" panose="020B0503020204020204" pitchFamily="34" charset="-122"/>
                </a:rPr>
                <a:t>过得很不如意，常常抱怨社会和他人</a:t>
              </a:r>
            </a:p>
            <a:p>
              <a:pPr fontAlgn="base">
                <a:spcBef>
                  <a:spcPct val="0"/>
                </a:spcBef>
                <a:spcAft>
                  <a:spcPct val="0"/>
                </a:spcAft>
              </a:pPr>
              <a:endParaRPr lang="en-GB" altLang="zh-CN" sz="1100" b="1" dirty="0">
                <a:solidFill>
                  <a:schemeClr val="bg1"/>
                </a:solidFill>
                <a:latin typeface="微软雅黑" panose="020B0503020204020204" pitchFamily="34" charset="-122"/>
                <a:ea typeface="微软雅黑" panose="020B0503020204020204" pitchFamily="34" charset="-122"/>
              </a:endParaRPr>
            </a:p>
          </p:txBody>
        </p:sp>
        <p:sp>
          <p:nvSpPr>
            <p:cNvPr id="15" name="Rectangle 21">
              <a:extLst>
                <a:ext uri="{FF2B5EF4-FFF2-40B4-BE49-F238E27FC236}">
                  <a16:creationId xmlns:a16="http://schemas.microsoft.com/office/drawing/2014/main" id="{52400059-7A1D-4A71-A3C3-904472ECA67D}"/>
                </a:ext>
              </a:extLst>
            </p:cNvPr>
            <p:cNvSpPr>
              <a:spLocks noChangeArrowheads="1"/>
            </p:cNvSpPr>
            <p:nvPr/>
          </p:nvSpPr>
          <p:spPr bwMode="auto">
            <a:xfrm>
              <a:off x="7801655" y="5528311"/>
              <a:ext cx="1043876" cy="400110"/>
            </a:xfrm>
            <a:prstGeom prst="rect">
              <a:avLst/>
            </a:prstGeom>
            <a:noFill/>
            <a:ln>
              <a:noFill/>
            </a:ln>
            <a:extLs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lgn="ctr">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r>
                <a:rPr lang="en-US" altLang="zh-CN" sz="2000" dirty="0">
                  <a:solidFill>
                    <a:prstClr val="black"/>
                  </a:solidFill>
                  <a:latin typeface="微软雅黑" panose="020B0503020204020204" pitchFamily="34" charset="-122"/>
                  <a:ea typeface="微软雅黑" panose="020B0503020204020204" pitchFamily="34" charset="-122"/>
                </a:rPr>
                <a:t>1995</a:t>
              </a:r>
              <a:r>
                <a:rPr lang="zh-CN" altLang="en-US" sz="2000" dirty="0">
                  <a:solidFill>
                    <a:prstClr val="black"/>
                  </a:solidFill>
                  <a:latin typeface="微软雅黑" panose="020B0503020204020204" pitchFamily="34" charset="-122"/>
                  <a:ea typeface="微软雅黑" panose="020B0503020204020204" pitchFamily="34" charset="-122"/>
                </a:rPr>
                <a:t>年</a:t>
              </a:r>
            </a:p>
          </p:txBody>
        </p:sp>
        <p:sp>
          <p:nvSpPr>
            <p:cNvPr id="16" name="Line 22">
              <a:extLst>
                <a:ext uri="{FF2B5EF4-FFF2-40B4-BE49-F238E27FC236}">
                  <a16:creationId xmlns:a16="http://schemas.microsoft.com/office/drawing/2014/main" id="{91198192-961A-4540-B70F-091C043F692C}"/>
                </a:ext>
              </a:extLst>
            </p:cNvPr>
            <p:cNvSpPr>
              <a:spLocks noChangeShapeType="1"/>
            </p:cNvSpPr>
            <p:nvPr/>
          </p:nvSpPr>
          <p:spPr bwMode="auto">
            <a:xfrm flipV="1">
              <a:off x="4383768" y="2521586"/>
              <a:ext cx="3816350" cy="576263"/>
            </a:xfrm>
            <a:prstGeom prst="line">
              <a:avLst/>
            </a:prstGeom>
            <a:noFill/>
            <a:ln w="9525">
              <a:solidFill>
                <a:schemeClr val="tx2"/>
              </a:solidFill>
              <a:round/>
              <a:headEnd/>
              <a:tailEnd type="triangle" w="med" len="med"/>
            </a:ln>
            <a:extLst>
              <a:ext uri="{909E8E84-426E-40dd-AFC4-6F175D3DCCD1}">
                <a14:hiddenFill xmlns:a14="http://schemas.microsoft.com/office/drawing/2010/main" xmlns="" xmlns:lc="http://schemas.openxmlformats.org/drawingml/2006/lockedCanvas">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sp>
          <p:nvSpPr>
            <p:cNvPr id="17" name="Line 23">
              <a:extLst>
                <a:ext uri="{FF2B5EF4-FFF2-40B4-BE49-F238E27FC236}">
                  <a16:creationId xmlns:a16="http://schemas.microsoft.com/office/drawing/2014/main" id="{B16945E3-DDDF-4925-A436-BD3883F09F35}"/>
                </a:ext>
              </a:extLst>
            </p:cNvPr>
            <p:cNvSpPr>
              <a:spLocks noChangeShapeType="1"/>
            </p:cNvSpPr>
            <p:nvPr/>
          </p:nvSpPr>
          <p:spPr bwMode="auto">
            <a:xfrm flipV="1">
              <a:off x="5247368" y="4250051"/>
              <a:ext cx="1871662" cy="285750"/>
            </a:xfrm>
            <a:prstGeom prst="line">
              <a:avLst/>
            </a:prstGeom>
            <a:noFill/>
            <a:ln w="9525">
              <a:solidFill>
                <a:schemeClr val="tx2"/>
              </a:solidFill>
              <a:round/>
              <a:headEnd/>
              <a:tailEnd type="triangle" w="med" len="med"/>
            </a:ln>
            <a:extLst>
              <a:ext uri="{909E8E84-426E-40dd-AFC4-6F175D3DCCD1}">
                <a14:hiddenFill xmlns:a14="http://schemas.microsoft.com/office/drawing/2010/main" xmlns="" xmlns:lc="http://schemas.openxmlformats.org/drawingml/2006/lockedCanvas">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sp>
          <p:nvSpPr>
            <p:cNvPr id="18" name="Line 24">
              <a:extLst>
                <a:ext uri="{FF2B5EF4-FFF2-40B4-BE49-F238E27FC236}">
                  <a16:creationId xmlns:a16="http://schemas.microsoft.com/office/drawing/2014/main" id="{7D0629B3-2019-4555-855D-A6EF074F8FD2}"/>
                </a:ext>
              </a:extLst>
            </p:cNvPr>
            <p:cNvSpPr>
              <a:spLocks noChangeShapeType="1"/>
            </p:cNvSpPr>
            <p:nvPr/>
          </p:nvSpPr>
          <p:spPr bwMode="auto">
            <a:xfrm flipV="1">
              <a:off x="4671105" y="3602674"/>
              <a:ext cx="2952750" cy="431800"/>
            </a:xfrm>
            <a:prstGeom prst="line">
              <a:avLst/>
            </a:prstGeom>
            <a:noFill/>
            <a:ln w="9525">
              <a:solidFill>
                <a:schemeClr val="tx2"/>
              </a:solidFill>
              <a:round/>
              <a:headEnd/>
              <a:tailEnd type="triangle" w="med" len="med"/>
            </a:ln>
            <a:extLst>
              <a:ext uri="{909E8E84-426E-40dd-AFC4-6F175D3DCCD1}">
                <a14:hiddenFill xmlns:a14="http://schemas.microsoft.com/office/drawing/2010/main" xmlns="" xmlns:lc="http://schemas.openxmlformats.org/drawingml/2006/lockedCanvas">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sp>
          <p:nvSpPr>
            <p:cNvPr id="19" name="Line 25">
              <a:extLst>
                <a:ext uri="{FF2B5EF4-FFF2-40B4-BE49-F238E27FC236}">
                  <a16:creationId xmlns:a16="http://schemas.microsoft.com/office/drawing/2014/main" id="{2C2FF8D9-345D-4A67-92ED-FDA9C3050872}"/>
                </a:ext>
              </a:extLst>
            </p:cNvPr>
            <p:cNvSpPr>
              <a:spLocks noChangeShapeType="1"/>
            </p:cNvSpPr>
            <p:nvPr/>
          </p:nvSpPr>
          <p:spPr bwMode="auto">
            <a:xfrm flipV="1">
              <a:off x="3375705" y="4969511"/>
              <a:ext cx="3600450" cy="433388"/>
            </a:xfrm>
            <a:prstGeom prst="line">
              <a:avLst/>
            </a:prstGeom>
            <a:noFill/>
            <a:ln w="9525">
              <a:solidFill>
                <a:schemeClr val="tx2"/>
              </a:solidFill>
              <a:round/>
              <a:headEnd/>
              <a:tailEnd type="triangle" w="med" len="med"/>
            </a:ln>
            <a:extLst>
              <a:ext uri="{909E8E84-426E-40dd-AFC4-6F175D3DCCD1}">
                <a14:hiddenFill xmlns:a14="http://schemas.microsoft.com/office/drawing/2010/main" xmlns="" xmlns:lc="http://schemas.openxmlformats.org/drawingml/2006/lockedCanvas">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pPr>
              <a:endParaRPr lang="zh-CN" altLang="en-US" sz="2000" dirty="0">
                <a:solidFill>
                  <a:prstClr val="black"/>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74772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1">
            <a:extLst>
              <a:ext uri="{FF2B5EF4-FFF2-40B4-BE49-F238E27FC236}">
                <a16:creationId xmlns:a16="http://schemas.microsoft.com/office/drawing/2014/main" id="{18D90D97-BBBF-7941-8A1C-022BEC7CDE3E}"/>
              </a:ext>
            </a:extLst>
          </p:cNvPr>
          <p:cNvSpPr>
            <a:spLocks noGrp="1"/>
          </p:cNvSpPr>
          <p:nvPr/>
        </p:nvSpPr>
        <p:spPr bwMode="auto">
          <a:xfrm>
            <a:off x="5127171" y="2473085"/>
            <a:ext cx="6030684"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lnSpc>
                <a:spcPct val="125000"/>
              </a:lnSpc>
              <a:spcBef>
                <a:spcPts val="0"/>
              </a:spcBef>
              <a:spcAft>
                <a:spcPct val="0"/>
              </a:spcAft>
              <a:buClr>
                <a:schemeClr val="tx2">
                  <a:lumMod val="60000"/>
                  <a:lumOff val="40000"/>
                </a:schemeClr>
              </a:buClr>
              <a:buFont typeface="Wingdings" pitchFamily="2" charset="2"/>
              <a:buChar char="n"/>
              <a:defRPr kumimoji="1" sz="2800" kern="1200">
                <a:solidFill>
                  <a:schemeClr val="tx2">
                    <a:lumMod val="75000"/>
                  </a:schemeClr>
                </a:solidFill>
                <a:latin typeface="微软雅黑" pitchFamily="34" charset="-122"/>
                <a:ea typeface="微软雅黑" pitchFamily="34" charset="-122"/>
                <a:cs typeface="宋体" charset="0"/>
              </a:defRPr>
            </a:lvl1pPr>
            <a:lvl2pPr marL="742950" indent="-285750" algn="l" rtl="0" eaLnBrk="1" fontAlgn="base" hangingPunct="1">
              <a:lnSpc>
                <a:spcPct val="125000"/>
              </a:lnSpc>
              <a:spcBef>
                <a:spcPts val="0"/>
              </a:spcBef>
              <a:spcAft>
                <a:spcPct val="0"/>
              </a:spcAft>
              <a:buClr>
                <a:schemeClr val="accent1"/>
              </a:buClr>
              <a:buFont typeface="Arial" panose="020B0604020202020204" pitchFamily="34" charset="0"/>
              <a:buChar char="–"/>
              <a:defRPr kumimoji="1" sz="2400" kern="1200">
                <a:solidFill>
                  <a:schemeClr val="tx2">
                    <a:lumMod val="75000"/>
                  </a:schemeClr>
                </a:solidFill>
                <a:latin typeface="微软雅黑" pitchFamily="34" charset="-122"/>
                <a:ea typeface="微软雅黑" pitchFamily="34" charset="-122"/>
                <a:cs typeface="+mn-cs"/>
              </a:defRPr>
            </a:lvl2pPr>
            <a:lvl3pPr marL="1143000" indent="-228600" algn="l" rtl="0" eaLnBrk="1" fontAlgn="base" hangingPunct="1">
              <a:lnSpc>
                <a:spcPct val="125000"/>
              </a:lnSpc>
              <a:spcBef>
                <a:spcPts val="0"/>
              </a:spcBef>
              <a:spcAft>
                <a:spcPct val="0"/>
              </a:spcAft>
              <a:buClr>
                <a:schemeClr val="accent1"/>
              </a:buClr>
              <a:buFont typeface="Wingdings" charset="2"/>
              <a:buChar char="Ø"/>
              <a:defRPr kumimoji="1" sz="2000" kern="1200">
                <a:solidFill>
                  <a:schemeClr val="tx2">
                    <a:lumMod val="75000"/>
                  </a:schemeClr>
                </a:solidFill>
                <a:latin typeface="微软雅黑" pitchFamily="34" charset="-122"/>
                <a:ea typeface="微软雅黑" pitchFamily="34" charset="-122"/>
                <a:cs typeface="+mn-cs"/>
              </a:defRPr>
            </a:lvl3pPr>
            <a:lvl4pPr marL="1600200" indent="-228600" algn="l" rtl="0" eaLnBrk="1" fontAlgn="base" hangingPunct="1">
              <a:lnSpc>
                <a:spcPct val="125000"/>
              </a:lnSpc>
              <a:spcBef>
                <a:spcPts val="0"/>
              </a:spcBef>
              <a:spcAft>
                <a:spcPct val="0"/>
              </a:spcAft>
              <a:buClr>
                <a:schemeClr val="accent1"/>
              </a:buClr>
              <a:buFont typeface="Wingdings" charset="2"/>
              <a:buChar char="l"/>
              <a:defRPr kumimoji="1" sz="1600" kern="1200">
                <a:solidFill>
                  <a:schemeClr val="tx2">
                    <a:lumMod val="75000"/>
                  </a:schemeClr>
                </a:solidFill>
                <a:latin typeface="微软雅黑" pitchFamily="34" charset="-122"/>
                <a:ea typeface="微软雅黑" pitchFamily="34" charset="-122"/>
                <a:cs typeface="+mn-cs"/>
              </a:defRPr>
            </a:lvl4pPr>
            <a:lvl5pPr marL="1828800" indent="0" algn="l" rtl="0" eaLnBrk="1" fontAlgn="base" hangingPunct="1">
              <a:lnSpc>
                <a:spcPct val="125000"/>
              </a:lnSpc>
              <a:spcBef>
                <a:spcPts val="0"/>
              </a:spcBef>
              <a:spcAft>
                <a:spcPct val="0"/>
              </a:spcAft>
              <a:buFont typeface="Arial" panose="020B0604020202020204" pitchFamily="34" charset="0"/>
              <a:buNone/>
              <a:defRPr kumimoji="1" sz="1200" kern="1200">
                <a:solidFill>
                  <a:schemeClr val="tx2">
                    <a:lumMod val="75000"/>
                  </a:schemeClr>
                </a:solidFill>
                <a:latin typeface="微软雅黑" pitchFamily="34" charset="-122"/>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200000"/>
              </a:lnSpc>
            </a:pPr>
            <a:r>
              <a:rPr lang="zh-CN" altLang="en-US" sz="2400" dirty="0"/>
              <a:t>从理论上而言，每一个人都能登上一定高度的事业顶峰。</a:t>
            </a:r>
          </a:p>
          <a:p>
            <a:pPr>
              <a:lnSpc>
                <a:spcPct val="200000"/>
              </a:lnSpc>
            </a:pPr>
            <a:r>
              <a:rPr lang="zh-CN" altLang="en-US" sz="2400" dirty="0"/>
              <a:t>但事实上，登上顶峰的人是少数。</a:t>
            </a:r>
          </a:p>
          <a:p>
            <a:pPr>
              <a:lnSpc>
                <a:spcPct val="200000"/>
              </a:lnSpc>
            </a:pPr>
            <a:r>
              <a:rPr lang="zh-CN" altLang="en-US" sz="2400" dirty="0"/>
              <a:t>问题在于</a:t>
            </a:r>
            <a:r>
              <a:rPr lang="en-US" altLang="zh-CN" sz="2400" dirty="0"/>
              <a:t>······</a:t>
            </a:r>
            <a:endParaRPr lang="zh-CN" altLang="en-US" sz="2400" dirty="0"/>
          </a:p>
        </p:txBody>
      </p:sp>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爬山理论</a:t>
            </a:r>
          </a:p>
        </p:txBody>
      </p:sp>
      <p:pic>
        <p:nvPicPr>
          <p:cNvPr id="4" name="Picture 11" descr="143263371.jpg">
            <a:extLst>
              <a:ext uri="{FF2B5EF4-FFF2-40B4-BE49-F238E27FC236}">
                <a16:creationId xmlns:a16="http://schemas.microsoft.com/office/drawing/2014/main" id="{0C5088E6-030E-D749-9881-7D071577DED4}"/>
              </a:ext>
            </a:extLst>
          </p:cNvPr>
          <p:cNvPicPr>
            <a:picLocks noChangeAspect="1"/>
          </p:cNvPicPr>
          <p:nvPr/>
        </p:nvPicPr>
        <p:blipFill rotWithShape="1">
          <a:blip r:embed="rId3">
            <a:extLst>
              <a:ext uri="{28A0092B-C50C-407E-A947-70E740481C1C}">
                <a14:useLocalDpi xmlns:a14="http://schemas.microsoft.com/office/drawing/2010/main" val="0"/>
              </a:ext>
            </a:extLst>
          </a:blip>
          <a:srcRect l="9362" t="12637" r="36737"/>
          <a:stretch/>
        </p:blipFill>
        <p:spPr>
          <a:xfrm>
            <a:off x="1034145" y="2043810"/>
            <a:ext cx="3217333" cy="4038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02658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zh-CN" altLang="en-US" sz="3600" b="1" dirty="0">
                <a:solidFill>
                  <a:srgbClr val="002060"/>
                </a:solidFill>
                <a:latin typeface="微软雅黑" panose="020B0503020204020204" pitchFamily="34" charset="-122"/>
                <a:ea typeface="微软雅黑" panose="020B0503020204020204" pitchFamily="34" charset="-122"/>
              </a:rPr>
              <a:t>成功的条件</a:t>
            </a:r>
          </a:p>
        </p:txBody>
      </p:sp>
      <p:grpSp>
        <p:nvGrpSpPr>
          <p:cNvPr id="2" name="组合 1">
            <a:extLst>
              <a:ext uri="{FF2B5EF4-FFF2-40B4-BE49-F238E27FC236}">
                <a16:creationId xmlns:a16="http://schemas.microsoft.com/office/drawing/2014/main" id="{920516F6-B8FE-C14B-8639-BA929C96ACDB}"/>
              </a:ext>
            </a:extLst>
          </p:cNvPr>
          <p:cNvGrpSpPr/>
          <p:nvPr/>
        </p:nvGrpSpPr>
        <p:grpSpPr>
          <a:xfrm>
            <a:off x="1328510" y="2307771"/>
            <a:ext cx="9219747" cy="4099153"/>
            <a:chOff x="196850" y="2081213"/>
            <a:chExt cx="8518525" cy="3629025"/>
          </a:xfrm>
        </p:grpSpPr>
        <p:sp>
          <p:nvSpPr>
            <p:cNvPr id="4" name="Text Box 5">
              <a:extLst>
                <a:ext uri="{FF2B5EF4-FFF2-40B4-BE49-F238E27FC236}">
                  <a16:creationId xmlns:a16="http://schemas.microsoft.com/office/drawing/2014/main" id="{A1CC54BB-6370-2549-BB0D-949B64B5FE57}"/>
                </a:ext>
              </a:extLst>
            </p:cNvPr>
            <p:cNvSpPr txBox="1">
              <a:spLocks noChangeArrowheads="1"/>
            </p:cNvSpPr>
            <p:nvPr/>
          </p:nvSpPr>
          <p:spPr bwMode="auto">
            <a:xfrm rot="4200000">
              <a:off x="4195783" y="85725"/>
              <a:ext cx="553998" cy="4656137"/>
            </a:xfrm>
            <a:prstGeom prst="rect">
              <a:avLst/>
            </a:prstGeom>
            <a:noFill/>
            <a:ln w="9525" algn="ctr">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vert="vert270">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50000"/>
                </a:spcBef>
                <a:spcAft>
                  <a:spcPct val="0"/>
                </a:spcAft>
              </a:pPr>
              <a:r>
                <a:rPr lang="zh-CN" altLang="en-US" sz="2400" dirty="0">
                  <a:solidFill>
                    <a:prstClr val="black"/>
                  </a:solidFill>
                  <a:latin typeface="微软雅黑" panose="020B0503020204020204" pitchFamily="34" charset="-122"/>
                  <a:ea typeface="微软雅黑" panose="020B0503020204020204" pitchFamily="34" charset="-122"/>
                </a:rPr>
                <a:t>坚持目标不动摇</a:t>
              </a:r>
            </a:p>
          </p:txBody>
        </p:sp>
        <p:sp>
          <p:nvSpPr>
            <p:cNvPr id="7" name="AutoShape 6">
              <a:extLst>
                <a:ext uri="{FF2B5EF4-FFF2-40B4-BE49-F238E27FC236}">
                  <a16:creationId xmlns:a16="http://schemas.microsoft.com/office/drawing/2014/main" id="{32436FED-1A28-0F45-8ECA-4B960FABC1B8}"/>
                </a:ext>
              </a:extLst>
            </p:cNvPr>
            <p:cNvSpPr>
              <a:spLocks noChangeArrowheads="1"/>
            </p:cNvSpPr>
            <p:nvPr/>
          </p:nvSpPr>
          <p:spPr bwMode="auto">
            <a:xfrm>
              <a:off x="196850" y="4616450"/>
              <a:ext cx="1689100" cy="554038"/>
            </a:xfrm>
            <a:prstGeom prst="homePlate">
              <a:avLst>
                <a:gd name="adj" fmla="val 12941"/>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lgn="ctr">
                <a:defRPr/>
              </a:pPr>
              <a:r>
                <a:rPr lang="zh-CN" altLang="en-US" b="1" dirty="0">
                  <a:solidFill>
                    <a:schemeClr val="bg1"/>
                  </a:solidFill>
                  <a:latin typeface="微软雅黑" panose="020B0503020204020204" pitchFamily="34" charset="-122"/>
                  <a:ea typeface="微软雅黑" panose="020B0503020204020204" pitchFamily="34" charset="-122"/>
                </a:rPr>
                <a:t>认清自我</a:t>
              </a:r>
              <a:endParaRPr lang="en-US" altLang="zh-CN"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b="1" dirty="0">
                  <a:solidFill>
                    <a:schemeClr val="bg1"/>
                  </a:solidFill>
                  <a:latin typeface="微软雅黑" panose="020B0503020204020204" pitchFamily="34" charset="-122"/>
                  <a:ea typeface="微软雅黑" panose="020B0503020204020204" pitchFamily="34" charset="-122"/>
                </a:rPr>
                <a:t>确定正确目标</a:t>
              </a:r>
            </a:p>
          </p:txBody>
        </p:sp>
        <p:sp>
          <p:nvSpPr>
            <p:cNvPr id="8" name="Rectangle 8">
              <a:extLst>
                <a:ext uri="{FF2B5EF4-FFF2-40B4-BE49-F238E27FC236}">
                  <a16:creationId xmlns:a16="http://schemas.microsoft.com/office/drawing/2014/main" id="{8DD8B1BC-DF0D-F84D-8356-3F92BD41517E}"/>
                </a:ext>
              </a:extLst>
            </p:cNvPr>
            <p:cNvSpPr>
              <a:spLocks noChangeArrowheads="1"/>
            </p:cNvSpPr>
            <p:nvPr/>
          </p:nvSpPr>
          <p:spPr bwMode="auto">
            <a:xfrm>
              <a:off x="295275" y="5283200"/>
              <a:ext cx="1489075" cy="4270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lIns="0" tIns="0" rIns="0" bIns="0">
              <a:spAutoFit/>
            </a:bodyPr>
            <a:lstStyle/>
            <a:p>
              <a:pPr marL="179388" lvl="1" fontAlgn="base">
                <a:spcBef>
                  <a:spcPct val="20000"/>
                </a:spcBef>
                <a:spcAft>
                  <a:spcPct val="0"/>
                </a:spcAft>
                <a:tabLst>
                  <a:tab pos="8521700" algn="r"/>
                </a:tabLst>
              </a:pPr>
              <a:r>
                <a:rPr lang="zh-CN" altLang="en-US" sz="2800" b="1">
                  <a:solidFill>
                    <a:srgbClr val="FF0000"/>
                  </a:solidFill>
                  <a:latin typeface="微软雅黑" panose="020B0503020204020204" pitchFamily="34" charset="-122"/>
                  <a:ea typeface="微软雅黑" panose="020B0503020204020204" pitchFamily="34" charset="-122"/>
                </a:rPr>
                <a:t>出发前</a:t>
              </a:r>
              <a:endParaRPr lang="zh-CN" altLang="de-DE" sz="2800" b="1">
                <a:solidFill>
                  <a:srgbClr val="FF0000"/>
                </a:solidFill>
                <a:latin typeface="微软雅黑" panose="020B0503020204020204" pitchFamily="34" charset="-122"/>
                <a:ea typeface="微软雅黑" panose="020B0503020204020204" pitchFamily="34" charset="-122"/>
              </a:endParaRPr>
            </a:p>
          </p:txBody>
        </p:sp>
        <p:sp>
          <p:nvSpPr>
            <p:cNvPr id="9" name="AutoShape 9">
              <a:extLst>
                <a:ext uri="{FF2B5EF4-FFF2-40B4-BE49-F238E27FC236}">
                  <a16:creationId xmlns:a16="http://schemas.microsoft.com/office/drawing/2014/main" id="{14930757-B635-A545-B18C-01AB79A226C0}"/>
                </a:ext>
              </a:extLst>
            </p:cNvPr>
            <p:cNvSpPr>
              <a:spLocks noChangeArrowheads="1"/>
            </p:cNvSpPr>
            <p:nvPr/>
          </p:nvSpPr>
          <p:spPr bwMode="auto">
            <a:xfrm>
              <a:off x="1901825" y="4011613"/>
              <a:ext cx="1690688" cy="554037"/>
            </a:xfrm>
            <a:prstGeom prst="chevron">
              <a:avLst>
                <a:gd name="adj" fmla="val 13167"/>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lgn="ctr">
                <a:defRPr/>
              </a:pPr>
              <a:r>
                <a:rPr lang="zh-CN" altLang="en-US" b="1" dirty="0">
                  <a:solidFill>
                    <a:schemeClr val="bg1"/>
                  </a:solidFill>
                  <a:latin typeface="微软雅黑" panose="020B0503020204020204" pitchFamily="34" charset="-122"/>
                  <a:ea typeface="微软雅黑" panose="020B0503020204020204" pitchFamily="34" charset="-122"/>
                </a:rPr>
                <a:t>不畏艰险</a:t>
              </a:r>
              <a:endParaRPr lang="en-US" altLang="zh-CN"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b="1" dirty="0">
                  <a:solidFill>
                    <a:schemeClr val="bg1"/>
                  </a:solidFill>
                  <a:latin typeface="微软雅黑" panose="020B0503020204020204" pitchFamily="34" charset="-122"/>
                  <a:ea typeface="微软雅黑" panose="020B0503020204020204" pitchFamily="34" charset="-122"/>
                </a:rPr>
                <a:t>排除万难</a:t>
              </a:r>
            </a:p>
          </p:txBody>
        </p:sp>
        <p:sp>
          <p:nvSpPr>
            <p:cNvPr id="10" name="AutoShape 12">
              <a:extLst>
                <a:ext uri="{FF2B5EF4-FFF2-40B4-BE49-F238E27FC236}">
                  <a16:creationId xmlns:a16="http://schemas.microsoft.com/office/drawing/2014/main" id="{9A4ABD97-FC5D-0144-9C19-AB871897B1D4}"/>
                </a:ext>
              </a:extLst>
            </p:cNvPr>
            <p:cNvSpPr>
              <a:spLocks noChangeArrowheads="1"/>
            </p:cNvSpPr>
            <p:nvPr/>
          </p:nvSpPr>
          <p:spPr bwMode="auto">
            <a:xfrm>
              <a:off x="3609975" y="3405188"/>
              <a:ext cx="1690688" cy="554037"/>
            </a:xfrm>
            <a:prstGeom prst="chevron">
              <a:avLst>
                <a:gd name="adj" fmla="val 13167"/>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lgn="ctr">
                <a:defRPr/>
              </a:pPr>
              <a:r>
                <a:rPr lang="zh-CN" altLang="en-US" b="1" dirty="0">
                  <a:solidFill>
                    <a:schemeClr val="bg1"/>
                  </a:solidFill>
                  <a:latin typeface="微软雅黑" panose="020B0503020204020204" pitchFamily="34" charset="-122"/>
                  <a:ea typeface="微软雅黑" panose="020B0503020204020204" pitchFamily="34" charset="-122"/>
                </a:rPr>
                <a:t>不满现状</a:t>
              </a:r>
              <a:endParaRPr lang="en-US" altLang="zh-CN"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b="1" dirty="0">
                  <a:solidFill>
                    <a:schemeClr val="bg1"/>
                  </a:solidFill>
                  <a:latin typeface="微软雅黑" panose="020B0503020204020204" pitchFamily="34" charset="-122"/>
                  <a:ea typeface="微软雅黑" panose="020B0503020204020204" pitchFamily="34" charset="-122"/>
                </a:rPr>
                <a:t>不断进取</a:t>
              </a:r>
            </a:p>
          </p:txBody>
        </p:sp>
        <p:sp>
          <p:nvSpPr>
            <p:cNvPr id="11" name="AutoShape 15">
              <a:extLst>
                <a:ext uri="{FF2B5EF4-FFF2-40B4-BE49-F238E27FC236}">
                  <a16:creationId xmlns:a16="http://schemas.microsoft.com/office/drawing/2014/main" id="{D204011F-D68B-ED45-B358-6D9F5D3416D3}"/>
                </a:ext>
              </a:extLst>
            </p:cNvPr>
            <p:cNvSpPr>
              <a:spLocks noChangeArrowheads="1"/>
            </p:cNvSpPr>
            <p:nvPr/>
          </p:nvSpPr>
          <p:spPr bwMode="auto">
            <a:xfrm>
              <a:off x="5316538" y="2798763"/>
              <a:ext cx="1690687" cy="554037"/>
            </a:xfrm>
            <a:prstGeom prst="chevron">
              <a:avLst>
                <a:gd name="adj" fmla="val 13167"/>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lgn="ctr">
                <a:defRPr/>
              </a:pPr>
              <a:r>
                <a:rPr lang="zh-CN" altLang="en-US" b="1" dirty="0">
                  <a:solidFill>
                    <a:schemeClr val="tx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抵挡诱惑，</a:t>
              </a:r>
              <a:endParaRPr lang="en-US" altLang="zh-CN"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b="1" dirty="0">
                  <a:solidFill>
                    <a:schemeClr val="bg1"/>
                  </a:solidFill>
                  <a:latin typeface="微软雅黑" panose="020B0503020204020204" pitchFamily="34" charset="-122"/>
                  <a:ea typeface="微软雅黑" panose="020B0503020204020204" pitchFamily="34" charset="-122"/>
                </a:rPr>
                <a:t>保持清醒</a:t>
              </a:r>
            </a:p>
          </p:txBody>
        </p:sp>
        <p:sp>
          <p:nvSpPr>
            <p:cNvPr id="12" name="AutoShape 18">
              <a:extLst>
                <a:ext uri="{FF2B5EF4-FFF2-40B4-BE49-F238E27FC236}">
                  <a16:creationId xmlns:a16="http://schemas.microsoft.com/office/drawing/2014/main" id="{31F4787F-022B-E745-970B-52F7251A5DF1}"/>
                </a:ext>
              </a:extLst>
            </p:cNvPr>
            <p:cNvSpPr>
              <a:spLocks noChangeArrowheads="1"/>
            </p:cNvSpPr>
            <p:nvPr/>
          </p:nvSpPr>
          <p:spPr bwMode="auto">
            <a:xfrm>
              <a:off x="7024688" y="2189977"/>
              <a:ext cx="1690687" cy="553998"/>
            </a:xfrm>
            <a:prstGeom prst="chevron">
              <a:avLst>
                <a:gd name="adj" fmla="val 13167"/>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pAutoFit/>
            </a:bodyPr>
            <a:lstStyle/>
            <a:p>
              <a:pPr algn="ctr">
                <a:defRPr/>
              </a:pPr>
              <a:r>
                <a:rPr lang="zh-CN" altLang="en-US" b="1" dirty="0">
                  <a:solidFill>
                    <a:schemeClr val="bg1"/>
                  </a:solidFill>
                  <a:latin typeface="微软雅黑" panose="020B0503020204020204" pitchFamily="34" charset="-122"/>
                  <a:ea typeface="微软雅黑" panose="020B0503020204020204" pitchFamily="34" charset="-122"/>
                </a:rPr>
                <a:t>安全下山，</a:t>
              </a:r>
              <a:endParaRPr lang="en-US" altLang="zh-CN" b="1" dirty="0">
                <a:solidFill>
                  <a:schemeClr val="bg1"/>
                </a:solidFill>
                <a:latin typeface="微软雅黑" panose="020B0503020204020204" pitchFamily="34" charset="-122"/>
                <a:ea typeface="微软雅黑" panose="020B0503020204020204" pitchFamily="34" charset="-122"/>
              </a:endParaRPr>
            </a:p>
            <a:p>
              <a:pPr algn="ctr">
                <a:defRPr/>
              </a:pPr>
              <a:r>
                <a:rPr lang="zh-CN" altLang="en-US" b="1" dirty="0">
                  <a:solidFill>
                    <a:schemeClr val="bg1"/>
                  </a:solidFill>
                  <a:latin typeface="微软雅黑" panose="020B0503020204020204" pitchFamily="34" charset="-122"/>
                  <a:ea typeface="微软雅黑" panose="020B0503020204020204" pitchFamily="34" charset="-122"/>
                </a:rPr>
                <a:t>再攀高峰</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13" name="Rectangle 21">
              <a:extLst>
                <a:ext uri="{FF2B5EF4-FFF2-40B4-BE49-F238E27FC236}">
                  <a16:creationId xmlns:a16="http://schemas.microsoft.com/office/drawing/2014/main" id="{150D0578-B91B-8B41-96CF-62413F32A4BD}"/>
                </a:ext>
              </a:extLst>
            </p:cNvPr>
            <p:cNvSpPr>
              <a:spLocks noChangeArrowheads="1"/>
            </p:cNvSpPr>
            <p:nvPr/>
          </p:nvSpPr>
          <p:spPr bwMode="auto">
            <a:xfrm>
              <a:off x="327025" y="4502150"/>
              <a:ext cx="225425" cy="225425"/>
            </a:xfrm>
            <a:prstGeom prst="rect">
              <a:avLst/>
            </a:prstGeom>
            <a:solidFill>
              <a:schemeClr val="hlink"/>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nchorCtr="1"/>
            <a:lstStyle/>
            <a:p>
              <a:pPr eaLnBrk="0" fontAlgn="base" hangingPunct="0">
                <a:spcBef>
                  <a:spcPct val="0"/>
                </a:spcBef>
                <a:spcAft>
                  <a:spcPct val="0"/>
                </a:spcAft>
              </a:pPr>
              <a:r>
                <a:rPr kumimoji="1" lang="en-US" altLang="zh-CN" sz="1200" b="1">
                  <a:solidFill>
                    <a:prstClr val="white"/>
                  </a:solidFill>
                  <a:latin typeface="微软雅黑" panose="020B0503020204020204" pitchFamily="34" charset="-122"/>
                  <a:ea typeface="微软雅黑" panose="020B0503020204020204" pitchFamily="34" charset="-122"/>
                </a:rPr>
                <a:t>1</a:t>
              </a:r>
              <a:endParaRPr kumimoji="1" lang="en-US" altLang="zh-CN" b="1">
                <a:solidFill>
                  <a:srgbClr val="000000"/>
                </a:solidFill>
                <a:latin typeface="微软雅黑" panose="020B0503020204020204" pitchFamily="34" charset="-122"/>
                <a:ea typeface="微软雅黑" panose="020B0503020204020204" pitchFamily="34" charset="-122"/>
              </a:endParaRPr>
            </a:p>
          </p:txBody>
        </p:sp>
        <p:sp>
          <p:nvSpPr>
            <p:cNvPr id="14" name="Rectangle 22">
              <a:extLst>
                <a:ext uri="{FF2B5EF4-FFF2-40B4-BE49-F238E27FC236}">
                  <a16:creationId xmlns:a16="http://schemas.microsoft.com/office/drawing/2014/main" id="{D7233BB8-A5DD-1349-85DE-CA56FE0E3A7E}"/>
                </a:ext>
              </a:extLst>
            </p:cNvPr>
            <p:cNvSpPr>
              <a:spLocks noChangeArrowheads="1"/>
            </p:cNvSpPr>
            <p:nvPr/>
          </p:nvSpPr>
          <p:spPr bwMode="auto">
            <a:xfrm>
              <a:off x="2062163" y="3887788"/>
              <a:ext cx="225425" cy="225425"/>
            </a:xfrm>
            <a:prstGeom prst="rect">
              <a:avLst/>
            </a:prstGeom>
            <a:solidFill>
              <a:schemeClr val="hlink"/>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nchorCtr="1"/>
            <a:lstStyle/>
            <a:p>
              <a:pPr eaLnBrk="0" fontAlgn="base" hangingPunct="0">
                <a:spcBef>
                  <a:spcPct val="0"/>
                </a:spcBef>
                <a:spcAft>
                  <a:spcPct val="0"/>
                </a:spcAft>
              </a:pPr>
              <a:r>
                <a:rPr kumimoji="1" lang="en-US" altLang="zh-CN" sz="1200" b="1">
                  <a:solidFill>
                    <a:prstClr val="white"/>
                  </a:solidFill>
                  <a:latin typeface="微软雅黑" panose="020B0503020204020204" pitchFamily="34" charset="-122"/>
                  <a:ea typeface="微软雅黑" panose="020B0503020204020204" pitchFamily="34" charset="-122"/>
                </a:rPr>
                <a:t>2</a:t>
              </a:r>
              <a:endParaRPr kumimoji="1" lang="en-US" altLang="zh-CN" b="1">
                <a:solidFill>
                  <a:srgbClr val="000000"/>
                </a:solidFill>
                <a:latin typeface="微软雅黑" panose="020B0503020204020204" pitchFamily="34" charset="-122"/>
                <a:ea typeface="微软雅黑" panose="020B0503020204020204" pitchFamily="34" charset="-122"/>
              </a:endParaRPr>
            </a:p>
          </p:txBody>
        </p:sp>
        <p:sp>
          <p:nvSpPr>
            <p:cNvPr id="15" name="Rectangle 23">
              <a:extLst>
                <a:ext uri="{FF2B5EF4-FFF2-40B4-BE49-F238E27FC236}">
                  <a16:creationId xmlns:a16="http://schemas.microsoft.com/office/drawing/2014/main" id="{3260D34E-D397-BB42-81A6-B17C4A89FB72}"/>
                </a:ext>
              </a:extLst>
            </p:cNvPr>
            <p:cNvSpPr>
              <a:spLocks noChangeArrowheads="1"/>
            </p:cNvSpPr>
            <p:nvPr/>
          </p:nvSpPr>
          <p:spPr bwMode="auto">
            <a:xfrm>
              <a:off x="3744913" y="3287713"/>
              <a:ext cx="225425" cy="225425"/>
            </a:xfrm>
            <a:prstGeom prst="rect">
              <a:avLst/>
            </a:prstGeom>
            <a:solidFill>
              <a:schemeClr val="hlink"/>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nchorCtr="1"/>
            <a:lstStyle/>
            <a:p>
              <a:pPr eaLnBrk="0" fontAlgn="base" hangingPunct="0">
                <a:spcBef>
                  <a:spcPct val="0"/>
                </a:spcBef>
                <a:spcAft>
                  <a:spcPct val="0"/>
                </a:spcAft>
              </a:pPr>
              <a:r>
                <a:rPr kumimoji="1" lang="en-US" altLang="zh-CN" sz="1200" b="1">
                  <a:solidFill>
                    <a:prstClr val="white"/>
                  </a:solidFill>
                  <a:latin typeface="微软雅黑" panose="020B0503020204020204" pitchFamily="34" charset="-122"/>
                  <a:ea typeface="微软雅黑" panose="020B0503020204020204" pitchFamily="34" charset="-122"/>
                </a:rPr>
                <a:t>3</a:t>
              </a:r>
              <a:endParaRPr kumimoji="1" lang="en-US" altLang="zh-CN" b="1">
                <a:solidFill>
                  <a:srgbClr val="000000"/>
                </a:solidFill>
                <a:latin typeface="微软雅黑" panose="020B0503020204020204" pitchFamily="34" charset="-122"/>
                <a:ea typeface="微软雅黑" panose="020B0503020204020204" pitchFamily="34" charset="-122"/>
              </a:endParaRPr>
            </a:p>
          </p:txBody>
        </p:sp>
        <p:sp>
          <p:nvSpPr>
            <p:cNvPr id="16" name="Rectangle 24">
              <a:extLst>
                <a:ext uri="{FF2B5EF4-FFF2-40B4-BE49-F238E27FC236}">
                  <a16:creationId xmlns:a16="http://schemas.microsoft.com/office/drawing/2014/main" id="{F6CC60A6-B53A-3749-979E-1ABF305DF3C6}"/>
                </a:ext>
              </a:extLst>
            </p:cNvPr>
            <p:cNvSpPr>
              <a:spLocks noChangeArrowheads="1"/>
            </p:cNvSpPr>
            <p:nvPr/>
          </p:nvSpPr>
          <p:spPr bwMode="auto">
            <a:xfrm>
              <a:off x="5468938" y="2681288"/>
              <a:ext cx="225425" cy="225425"/>
            </a:xfrm>
            <a:prstGeom prst="rect">
              <a:avLst/>
            </a:prstGeom>
            <a:solidFill>
              <a:schemeClr val="hlink"/>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nchorCtr="1"/>
            <a:lstStyle/>
            <a:p>
              <a:pPr eaLnBrk="0" fontAlgn="base" hangingPunct="0">
                <a:spcBef>
                  <a:spcPct val="0"/>
                </a:spcBef>
                <a:spcAft>
                  <a:spcPct val="0"/>
                </a:spcAft>
              </a:pPr>
              <a:r>
                <a:rPr kumimoji="1" lang="en-US" altLang="zh-CN" sz="1200" b="1">
                  <a:solidFill>
                    <a:prstClr val="white"/>
                  </a:solidFill>
                  <a:latin typeface="微软雅黑" panose="020B0503020204020204" pitchFamily="34" charset="-122"/>
                  <a:ea typeface="微软雅黑" panose="020B0503020204020204" pitchFamily="34" charset="-122"/>
                </a:rPr>
                <a:t>4</a:t>
              </a:r>
              <a:endParaRPr kumimoji="1" lang="en-US" altLang="zh-CN" b="1">
                <a:solidFill>
                  <a:srgbClr val="000000"/>
                </a:solidFill>
                <a:latin typeface="微软雅黑" panose="020B0503020204020204" pitchFamily="34" charset="-122"/>
                <a:ea typeface="微软雅黑" panose="020B0503020204020204" pitchFamily="34" charset="-122"/>
              </a:endParaRPr>
            </a:p>
          </p:txBody>
        </p:sp>
        <p:sp>
          <p:nvSpPr>
            <p:cNvPr id="17" name="Rectangle 25">
              <a:extLst>
                <a:ext uri="{FF2B5EF4-FFF2-40B4-BE49-F238E27FC236}">
                  <a16:creationId xmlns:a16="http://schemas.microsoft.com/office/drawing/2014/main" id="{F2FAD9EB-B35C-BD4B-9714-EFFEF451DE38}"/>
                </a:ext>
              </a:extLst>
            </p:cNvPr>
            <p:cNvSpPr>
              <a:spLocks noChangeArrowheads="1"/>
            </p:cNvSpPr>
            <p:nvPr/>
          </p:nvSpPr>
          <p:spPr bwMode="auto">
            <a:xfrm>
              <a:off x="7020272" y="2081213"/>
              <a:ext cx="225425" cy="225425"/>
            </a:xfrm>
            <a:prstGeom prst="rect">
              <a:avLst/>
            </a:prstGeom>
            <a:solidFill>
              <a:schemeClr val="hlink"/>
            </a:solidFill>
            <a:ln>
              <a:noFill/>
            </a:ln>
            <a:extLst>
              <a:ext uri="{91240B29-F687-4f45-9708-019B960494DF}">
                <a14:hiddenLine xmlns:a14="http://schemas.microsoft.com/office/drawing/2010/main" xmlns="" w="6350">
                  <a:solidFill>
                    <a:srgbClr val="000000"/>
                  </a:solidFill>
                  <a:miter lim="800000"/>
                  <a:headEnd/>
                  <a:tailEnd/>
                </a14:hiddenLine>
              </a:ext>
            </a:extLst>
          </p:spPr>
          <p:txBody>
            <a:bodyPr lIns="0" tIns="0" rIns="0" bIns="0" anchor="ctr" anchorCtr="1"/>
            <a:lstStyle/>
            <a:p>
              <a:pPr eaLnBrk="0" fontAlgn="base" hangingPunct="0">
                <a:spcBef>
                  <a:spcPct val="0"/>
                </a:spcBef>
                <a:spcAft>
                  <a:spcPct val="0"/>
                </a:spcAft>
              </a:pPr>
              <a:r>
                <a:rPr kumimoji="1" lang="en-US" altLang="zh-CN" sz="1200" b="1">
                  <a:solidFill>
                    <a:prstClr val="white"/>
                  </a:solidFill>
                  <a:latin typeface="微软雅黑" panose="020B0503020204020204" pitchFamily="34" charset="-122"/>
                  <a:ea typeface="微软雅黑" panose="020B0503020204020204" pitchFamily="34" charset="-122"/>
                </a:rPr>
                <a:t>5</a:t>
              </a:r>
              <a:endParaRPr kumimoji="1" lang="en-US" altLang="zh-CN" b="1">
                <a:solidFill>
                  <a:srgbClr val="000000"/>
                </a:solidFill>
                <a:latin typeface="微软雅黑" panose="020B0503020204020204" pitchFamily="34" charset="-122"/>
                <a:ea typeface="微软雅黑" panose="020B0503020204020204" pitchFamily="34" charset="-122"/>
              </a:endParaRPr>
            </a:p>
          </p:txBody>
        </p:sp>
        <p:sp>
          <p:nvSpPr>
            <p:cNvPr id="18" name="Rectangle 26">
              <a:extLst>
                <a:ext uri="{FF2B5EF4-FFF2-40B4-BE49-F238E27FC236}">
                  <a16:creationId xmlns:a16="http://schemas.microsoft.com/office/drawing/2014/main" id="{AE1FD2FC-6FB6-6A41-BE22-DB5CA8331D78}"/>
                </a:ext>
              </a:extLst>
            </p:cNvPr>
            <p:cNvSpPr>
              <a:spLocks noChangeArrowheads="1"/>
            </p:cNvSpPr>
            <p:nvPr/>
          </p:nvSpPr>
          <p:spPr bwMode="auto">
            <a:xfrm>
              <a:off x="2000250" y="4656138"/>
              <a:ext cx="1489075" cy="4270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solidFill>
                    <a:srgbClr val="000000"/>
                  </a:solidFill>
                  <a:miter lim="800000"/>
                  <a:headEnd/>
                  <a:tailEnd/>
                </a14:hiddenLine>
              </a:ext>
            </a:extLst>
          </p:spPr>
          <p:txBody>
            <a:bodyPr lIns="0" tIns="0" rIns="0" bIns="0">
              <a:spAutoFit/>
            </a:bodyPr>
            <a:lstStyle/>
            <a:p>
              <a:pPr marL="179388" lvl="1" fontAlgn="base">
                <a:spcBef>
                  <a:spcPct val="20000"/>
                </a:spcBef>
                <a:spcAft>
                  <a:spcPct val="0"/>
                </a:spcAft>
                <a:tabLst>
                  <a:tab pos="8521700" algn="r"/>
                </a:tabLst>
              </a:pPr>
              <a:r>
                <a:rPr lang="zh-CN" altLang="en-US" sz="2800" b="1" dirty="0">
                  <a:solidFill>
                    <a:srgbClr val="FF0000"/>
                  </a:solidFill>
                  <a:latin typeface="微软雅黑" panose="020B0503020204020204" pitchFamily="34" charset="-122"/>
                  <a:ea typeface="微软雅黑" panose="020B0503020204020204" pitchFamily="34" charset="-122"/>
                </a:rPr>
                <a:t>开始时</a:t>
              </a:r>
              <a:endParaRPr lang="zh-CN" altLang="de-DE" sz="2800" b="1" dirty="0">
                <a:solidFill>
                  <a:srgbClr val="FF0000"/>
                </a:solidFill>
                <a:latin typeface="微软雅黑" panose="020B0503020204020204" pitchFamily="34" charset="-122"/>
                <a:ea typeface="微软雅黑" panose="020B0503020204020204" pitchFamily="34" charset="-122"/>
              </a:endParaRPr>
            </a:p>
          </p:txBody>
        </p:sp>
        <p:sp>
          <p:nvSpPr>
            <p:cNvPr id="19" name="Rectangle 27">
              <a:extLst>
                <a:ext uri="{FF2B5EF4-FFF2-40B4-BE49-F238E27FC236}">
                  <a16:creationId xmlns:a16="http://schemas.microsoft.com/office/drawing/2014/main" id="{57359585-05EF-B242-8E3B-BD1C54333822}"/>
                </a:ext>
              </a:extLst>
            </p:cNvPr>
            <p:cNvSpPr>
              <a:spLocks noChangeArrowheads="1"/>
            </p:cNvSpPr>
            <p:nvPr/>
          </p:nvSpPr>
          <p:spPr bwMode="auto">
            <a:xfrm>
              <a:off x="3795713" y="4027488"/>
              <a:ext cx="1266693"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800" b="1">
                  <a:solidFill>
                    <a:srgbClr val="FF0000"/>
                  </a:solidFill>
                  <a:latin typeface="微软雅黑" panose="020B0503020204020204" pitchFamily="34" charset="-122"/>
                  <a:ea typeface="微软雅黑" panose="020B0503020204020204" pitchFamily="34" charset="-122"/>
                </a:rPr>
                <a:t>征途中</a:t>
              </a:r>
            </a:p>
          </p:txBody>
        </p:sp>
        <p:sp>
          <p:nvSpPr>
            <p:cNvPr id="20" name="Rectangle 29">
              <a:extLst>
                <a:ext uri="{FF2B5EF4-FFF2-40B4-BE49-F238E27FC236}">
                  <a16:creationId xmlns:a16="http://schemas.microsoft.com/office/drawing/2014/main" id="{36D091B3-5901-7644-94D4-052276967F90}"/>
                </a:ext>
              </a:extLst>
            </p:cNvPr>
            <p:cNvSpPr>
              <a:spLocks noChangeArrowheads="1"/>
            </p:cNvSpPr>
            <p:nvPr/>
          </p:nvSpPr>
          <p:spPr bwMode="auto">
            <a:xfrm>
              <a:off x="5451475" y="3379788"/>
              <a:ext cx="1266693"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800" b="1">
                  <a:solidFill>
                    <a:srgbClr val="FF0000"/>
                  </a:solidFill>
                  <a:latin typeface="微软雅黑" panose="020B0503020204020204" pitchFamily="34" charset="-122"/>
                  <a:ea typeface="微软雅黑" panose="020B0503020204020204" pitchFamily="34" charset="-122"/>
                </a:rPr>
                <a:t>登峰前</a:t>
              </a:r>
            </a:p>
          </p:txBody>
        </p:sp>
        <p:sp>
          <p:nvSpPr>
            <p:cNvPr id="21" name="Rectangle 30">
              <a:extLst>
                <a:ext uri="{FF2B5EF4-FFF2-40B4-BE49-F238E27FC236}">
                  <a16:creationId xmlns:a16="http://schemas.microsoft.com/office/drawing/2014/main" id="{F5B259F6-CD12-7C41-B0AC-3FCD16B02219}"/>
                </a:ext>
              </a:extLst>
            </p:cNvPr>
            <p:cNvSpPr>
              <a:spLocks noChangeArrowheads="1"/>
            </p:cNvSpPr>
            <p:nvPr/>
          </p:nvSpPr>
          <p:spPr bwMode="auto">
            <a:xfrm>
              <a:off x="7108825" y="2803525"/>
              <a:ext cx="1266693"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800" b="1" dirty="0">
                  <a:solidFill>
                    <a:srgbClr val="FF0000"/>
                  </a:solidFill>
                  <a:latin typeface="微软雅黑" panose="020B0503020204020204" pitchFamily="34" charset="-122"/>
                  <a:ea typeface="微软雅黑" panose="020B0503020204020204" pitchFamily="34" charset="-122"/>
                </a:rPr>
                <a:t>登峰后</a:t>
              </a:r>
            </a:p>
          </p:txBody>
        </p:sp>
        <p:sp>
          <p:nvSpPr>
            <p:cNvPr id="22" name="Text Box 32">
              <a:extLst>
                <a:ext uri="{FF2B5EF4-FFF2-40B4-BE49-F238E27FC236}">
                  <a16:creationId xmlns:a16="http://schemas.microsoft.com/office/drawing/2014/main" id="{5CD4C681-4575-0647-A7EC-9C8D81FF823D}"/>
                </a:ext>
              </a:extLst>
            </p:cNvPr>
            <p:cNvSpPr txBox="1">
              <a:spLocks noChangeArrowheads="1"/>
            </p:cNvSpPr>
            <p:nvPr/>
          </p:nvSpPr>
          <p:spPr bwMode="auto">
            <a:xfrm rot="4200000">
              <a:off x="5293539" y="2043906"/>
              <a:ext cx="553998" cy="5616575"/>
            </a:xfrm>
            <a:prstGeom prst="rect">
              <a:avLst/>
            </a:prstGeom>
            <a:noFill/>
            <a:ln w="9525" algn="ctr">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vert="vert270">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fontAlgn="base" hangingPunct="1">
                <a:spcBef>
                  <a:spcPct val="50000"/>
                </a:spcBef>
                <a:spcAft>
                  <a:spcPct val="0"/>
                </a:spcAft>
              </a:pPr>
              <a:r>
                <a:rPr lang="zh-CN" altLang="en-US" sz="2400" dirty="0">
                  <a:solidFill>
                    <a:prstClr val="black"/>
                  </a:solidFill>
                  <a:latin typeface="微软雅黑" panose="020B0503020204020204" pitchFamily="34" charset="-122"/>
                  <a:ea typeface="微软雅黑" panose="020B0503020204020204" pitchFamily="34" charset="-122"/>
                </a:rPr>
                <a:t>登上一个又一个高峰</a:t>
              </a:r>
            </a:p>
          </p:txBody>
        </p:sp>
      </p:grpSp>
    </p:spTree>
    <p:extLst>
      <p:ext uri="{BB962C8B-B14F-4D97-AF65-F5344CB8AC3E}">
        <p14:creationId xmlns:p14="http://schemas.microsoft.com/office/powerpoint/2010/main" val="2038492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4.1 </a:t>
            </a:r>
            <a:r>
              <a:rPr lang="zh-CN" altLang="en-US" sz="3600" b="1" dirty="0">
                <a:solidFill>
                  <a:srgbClr val="002060"/>
                </a:solidFill>
                <a:latin typeface="微软雅黑" panose="020B0503020204020204" pitchFamily="34" charset="-122"/>
                <a:ea typeface="微软雅黑" panose="020B0503020204020204" pitchFamily="34" charset="-122"/>
              </a:rPr>
              <a:t>目标：期望的成果		</a:t>
            </a:r>
          </a:p>
        </p:txBody>
      </p:sp>
      <p:sp>
        <p:nvSpPr>
          <p:cNvPr id="4" name="Rectangle 3">
            <a:extLst>
              <a:ext uri="{FF2B5EF4-FFF2-40B4-BE49-F238E27FC236}">
                <a16:creationId xmlns:a16="http://schemas.microsoft.com/office/drawing/2014/main" id="{1CC9D882-88AC-DB41-9FFA-0C862AA7AA42}"/>
              </a:ext>
            </a:extLst>
          </p:cNvPr>
          <p:cNvSpPr txBox="1">
            <a:spLocks noChangeArrowheads="1"/>
          </p:cNvSpPr>
          <p:nvPr/>
        </p:nvSpPr>
        <p:spPr>
          <a:xfrm>
            <a:off x="1556658" y="2299522"/>
            <a:ext cx="8229600"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n"/>
              <a:defRPr/>
            </a:pPr>
            <a:r>
              <a:rPr lang="zh-CN" altLang="en-US" sz="2400" dirty="0">
                <a:solidFill>
                  <a:srgbClr val="43516D"/>
                </a:solidFill>
                <a:latin typeface="微软雅黑" pitchFamily="34" charset="-122"/>
                <a:ea typeface="微软雅黑" pitchFamily="34" charset="-122"/>
              </a:rPr>
              <a:t>定义企业使命与目标：</a:t>
            </a:r>
            <a:endParaRPr lang="en-US" altLang="zh-CN" sz="2400" dirty="0">
              <a:solidFill>
                <a:srgbClr val="43516D"/>
              </a:solidFill>
              <a:latin typeface="微软雅黑" pitchFamily="34" charset="-122"/>
              <a:ea typeface="微软雅黑" pitchFamily="34" charset="-122"/>
            </a:endParaRPr>
          </a:p>
          <a:p>
            <a:pPr lvl="1">
              <a:lnSpc>
                <a:spcPct val="150000"/>
              </a:lnSpc>
              <a:buFont typeface="Wingdings" panose="05000000000000000000" pitchFamily="2" charset="2"/>
              <a:buChar char="n"/>
              <a:defRPr/>
            </a:pPr>
            <a:r>
              <a:rPr lang="zh-CN" altLang="en-US" sz="2800" dirty="0">
                <a:solidFill>
                  <a:srgbClr val="43516D"/>
                </a:solidFill>
                <a:latin typeface="微软雅黑" pitchFamily="34" charset="-122"/>
                <a:ea typeface="微软雅黑" pitchFamily="34" charset="-122"/>
              </a:rPr>
              <a:t>主要回答三个问题</a:t>
            </a:r>
          </a:p>
          <a:p>
            <a:pPr lvl="2">
              <a:lnSpc>
                <a:spcPct val="150000"/>
              </a:lnSpc>
              <a:buFont typeface="Wingdings" panose="05000000000000000000" pitchFamily="2" charset="2"/>
              <a:buChar char="n"/>
              <a:defRPr/>
            </a:pPr>
            <a:r>
              <a:rPr lang="zh-CN" altLang="en-US" sz="2400" dirty="0">
                <a:solidFill>
                  <a:srgbClr val="43516D"/>
                </a:solidFill>
                <a:latin typeface="微软雅黑" pitchFamily="34" charset="-122"/>
                <a:ea typeface="微软雅黑" pitchFamily="34" charset="-122"/>
              </a:rPr>
              <a:t>企业目前是怎样组织</a:t>
            </a:r>
            <a:r>
              <a:rPr lang="en-US" altLang="zh-CN" sz="2400" dirty="0">
                <a:solidFill>
                  <a:srgbClr val="43516D"/>
                </a:solidFill>
                <a:latin typeface="微软雅黑" pitchFamily="34" charset="-122"/>
                <a:ea typeface="微软雅黑" pitchFamily="34" charset="-122"/>
              </a:rPr>
              <a:t>?</a:t>
            </a:r>
          </a:p>
          <a:p>
            <a:pPr lvl="2">
              <a:lnSpc>
                <a:spcPct val="150000"/>
              </a:lnSpc>
              <a:buFont typeface="Wingdings" panose="05000000000000000000" pitchFamily="2" charset="2"/>
              <a:buChar char="n"/>
              <a:defRPr/>
            </a:pPr>
            <a:r>
              <a:rPr lang="zh-CN" altLang="en-US" sz="2400" dirty="0">
                <a:solidFill>
                  <a:srgbClr val="43516D"/>
                </a:solidFill>
                <a:latin typeface="微软雅黑" pitchFamily="34" charset="-122"/>
                <a:ea typeface="微软雅黑" pitchFamily="34" charset="-122"/>
              </a:rPr>
              <a:t>希望成为怎样组织</a:t>
            </a:r>
            <a:r>
              <a:rPr lang="en-US" altLang="zh-CN" sz="2400" dirty="0">
                <a:solidFill>
                  <a:srgbClr val="43516D"/>
                </a:solidFill>
                <a:latin typeface="微软雅黑" pitchFamily="34" charset="-122"/>
                <a:ea typeface="微软雅黑" pitchFamily="34" charset="-122"/>
              </a:rPr>
              <a:t>?</a:t>
            </a:r>
          </a:p>
          <a:p>
            <a:pPr lvl="2">
              <a:lnSpc>
                <a:spcPct val="150000"/>
              </a:lnSpc>
              <a:buFont typeface="Wingdings" panose="05000000000000000000" pitchFamily="2" charset="2"/>
              <a:buChar char="n"/>
              <a:defRPr/>
            </a:pPr>
            <a:r>
              <a:rPr lang="zh-CN" altLang="en-US" sz="2400" dirty="0">
                <a:solidFill>
                  <a:srgbClr val="43516D"/>
                </a:solidFill>
                <a:latin typeface="微软雅黑" pitchFamily="34" charset="-122"/>
                <a:ea typeface="微软雅黑" pitchFamily="34" charset="-122"/>
              </a:rPr>
              <a:t>如何体现不同于其他组织的特征</a:t>
            </a:r>
            <a:r>
              <a:rPr lang="en-US" altLang="zh-CN" sz="2400" dirty="0">
                <a:solidFill>
                  <a:srgbClr val="43516D"/>
                </a:solidFill>
                <a:latin typeface="微软雅黑" pitchFamily="34" charset="-122"/>
                <a:ea typeface="微软雅黑" pitchFamily="34" charset="-122"/>
              </a:rPr>
              <a:t>?</a:t>
            </a:r>
          </a:p>
        </p:txBody>
      </p:sp>
    </p:spTree>
    <p:extLst>
      <p:ext uri="{BB962C8B-B14F-4D97-AF65-F5344CB8AC3E}">
        <p14:creationId xmlns:p14="http://schemas.microsoft.com/office/powerpoint/2010/main" val="1968744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6DDE9DBB-B5BC-6F4E-B47D-A380D0F32B27}"/>
              </a:ext>
            </a:extLst>
          </p:cNvPr>
          <p:cNvSpPr txBox="1"/>
          <p:nvPr/>
        </p:nvSpPr>
        <p:spPr>
          <a:xfrm>
            <a:off x="1719943" y="1055910"/>
            <a:ext cx="8730343" cy="646331"/>
          </a:xfrm>
          <a:prstGeom prst="rect">
            <a:avLst/>
          </a:prstGeom>
          <a:noFill/>
        </p:spPr>
        <p:txBody>
          <a:bodyPr wrap="square" rtlCol="0">
            <a:spAutoFit/>
          </a:bodyPr>
          <a:lstStyle/>
          <a:p>
            <a:pPr algn="ctr"/>
            <a:r>
              <a:rPr lang="en-US" altLang="zh-CN" sz="3600" b="1" dirty="0">
                <a:solidFill>
                  <a:srgbClr val="002060"/>
                </a:solidFill>
                <a:latin typeface="微软雅黑" panose="020B0503020204020204" pitchFamily="34" charset="-122"/>
                <a:ea typeface="微软雅黑" panose="020B0503020204020204" pitchFamily="34" charset="-122"/>
              </a:rPr>
              <a:t>4.1.1 </a:t>
            </a:r>
            <a:r>
              <a:rPr lang="zh-CN" altLang="en-US" sz="3600" b="1" dirty="0">
                <a:solidFill>
                  <a:srgbClr val="002060"/>
                </a:solidFill>
                <a:latin typeface="微软雅黑" panose="020B0503020204020204" pitchFamily="34" charset="-122"/>
                <a:ea typeface="微软雅黑" panose="020B0503020204020204" pitchFamily="34" charset="-122"/>
              </a:rPr>
              <a:t>使命定义作用与要求</a:t>
            </a:r>
          </a:p>
        </p:txBody>
      </p:sp>
      <p:sp>
        <p:nvSpPr>
          <p:cNvPr id="4" name="Rectangle 3">
            <a:extLst>
              <a:ext uri="{FF2B5EF4-FFF2-40B4-BE49-F238E27FC236}">
                <a16:creationId xmlns:a16="http://schemas.microsoft.com/office/drawing/2014/main" id="{B263A583-958C-0249-A7A4-F1933C69B5AB}"/>
              </a:ext>
            </a:extLst>
          </p:cNvPr>
          <p:cNvSpPr txBox="1">
            <a:spLocks noChangeArrowheads="1"/>
          </p:cNvSpPr>
          <p:nvPr/>
        </p:nvSpPr>
        <p:spPr>
          <a:xfrm>
            <a:off x="957942" y="1728082"/>
            <a:ext cx="10798629" cy="4896544"/>
          </a:xfrm>
          <a:prstGeom prst="rect">
            <a:avLst/>
          </a:prstGeom>
        </p:spPr>
        <p:txBody>
          <a:bodyPr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明确</a:t>
            </a:r>
            <a:r>
              <a:rPr lang="zh-CN" altLang="en-US" sz="2400" dirty="0">
                <a:solidFill>
                  <a:srgbClr val="FF0000"/>
                </a:solidFill>
                <a:latin typeface="微软雅黑" panose="020B0503020204020204" pitchFamily="34" charset="-122"/>
                <a:ea typeface="微软雅黑" panose="020B0503020204020204" pitchFamily="34" charset="-122"/>
              </a:rPr>
              <a:t>发展方向</a:t>
            </a:r>
            <a:r>
              <a:rPr lang="zh-CN" altLang="en-US" sz="2400" dirty="0">
                <a:solidFill>
                  <a:srgbClr val="43516D"/>
                </a:solidFill>
                <a:latin typeface="微软雅黑" panose="020B0503020204020204" pitchFamily="34" charset="-122"/>
                <a:ea typeface="微软雅黑" panose="020B0503020204020204" pitchFamily="34" charset="-122"/>
              </a:rPr>
              <a:t>与</a:t>
            </a:r>
            <a:r>
              <a:rPr lang="zh-CN" altLang="en-US" sz="2400" dirty="0">
                <a:solidFill>
                  <a:srgbClr val="FF0000"/>
                </a:solidFill>
                <a:latin typeface="微软雅黑" panose="020B0503020204020204" pitchFamily="34" charset="-122"/>
                <a:ea typeface="微软雅黑" panose="020B0503020204020204" pitchFamily="34" charset="-122"/>
              </a:rPr>
              <a:t>业务主题</a:t>
            </a:r>
            <a:r>
              <a:rPr lang="zh-CN" altLang="en-US" sz="2400" dirty="0">
                <a:solidFill>
                  <a:srgbClr val="43516D"/>
                </a:solidFill>
                <a:latin typeface="微软雅黑" panose="020B0503020204020204" pitchFamily="34" charset="-122"/>
                <a:ea typeface="微软雅黑" panose="020B0503020204020204" pitchFamily="34" charset="-122"/>
              </a:rPr>
              <a:t>：规范经营与开阔思路</a:t>
            </a:r>
          </a:p>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协调内外部各种矛盾冲突：强调目标一致与手段及措施多样化，提建议、不要只谈困难及重要性。权利要求者分析（</a:t>
            </a:r>
            <a:r>
              <a:rPr lang="en-US" altLang="zh-CN" sz="2400" dirty="0">
                <a:solidFill>
                  <a:srgbClr val="43516D"/>
                </a:solidFill>
                <a:latin typeface="微软雅黑" panose="020B0503020204020204" pitchFamily="34" charset="-122"/>
                <a:ea typeface="微软雅黑" panose="020B0503020204020204" pitchFamily="34" charset="-122"/>
              </a:rPr>
              <a:t>Stakeholder, Stockholder,  Shareholder</a:t>
            </a:r>
            <a:r>
              <a:rPr lang="zh-CN" altLang="en-US" sz="2400" dirty="0">
                <a:solidFill>
                  <a:srgbClr val="43516D"/>
                </a:solidFill>
                <a:latin typeface="微软雅黑" panose="020B0503020204020204" pitchFamily="34" charset="-122"/>
                <a:ea typeface="微软雅黑" panose="020B0503020204020204" pitchFamily="34" charset="-122"/>
              </a:rPr>
              <a:t>）</a:t>
            </a:r>
          </a:p>
          <a:p>
            <a:pPr>
              <a:lnSpc>
                <a:spcPct val="150000"/>
              </a:lnSpc>
              <a:buFont typeface="Wingdings" panose="05000000000000000000" pitchFamily="2" charset="2"/>
              <a:buChar char="n"/>
              <a:defRPr/>
            </a:pPr>
            <a:r>
              <a:rPr lang="zh-CN" altLang="en-US" sz="2400" dirty="0">
                <a:solidFill>
                  <a:srgbClr val="43516D"/>
                </a:solidFill>
                <a:latin typeface="微软雅黑" panose="020B0503020204020204" pitchFamily="34" charset="-122"/>
                <a:ea typeface="微软雅黑" panose="020B0503020204020204" pitchFamily="34" charset="-122"/>
              </a:rPr>
              <a:t>建立用户导向思想</a:t>
            </a:r>
          </a:p>
          <a:p>
            <a:pPr lvl="1">
              <a:lnSpc>
                <a:spcPct val="150000"/>
              </a:lnSpc>
              <a:defRPr/>
            </a:pPr>
            <a:r>
              <a:rPr lang="en-US" altLang="zh-CN" dirty="0">
                <a:solidFill>
                  <a:srgbClr val="43516D"/>
                </a:solidFill>
                <a:latin typeface="微软雅黑" panose="020B0503020204020204" pitchFamily="34" charset="-122"/>
                <a:ea typeface="微软雅黑" panose="020B0503020204020204" pitchFamily="34" charset="-122"/>
              </a:rPr>
              <a:t>Strategic thinking: inside-out </a:t>
            </a:r>
            <a:r>
              <a:rPr lang="zh-CN" altLang="en-US" dirty="0">
                <a:solidFill>
                  <a:srgbClr val="43516D"/>
                </a:solidFill>
                <a:latin typeface="微软雅黑" panose="020B0503020204020204" pitchFamily="34" charset="-122"/>
                <a:ea typeface="微软雅黑" panose="020B0503020204020204" pitchFamily="34" charset="-122"/>
              </a:rPr>
              <a:t>较危险，而 </a:t>
            </a:r>
            <a:r>
              <a:rPr lang="en-US" altLang="zh-CN" dirty="0">
                <a:solidFill>
                  <a:srgbClr val="43516D"/>
                </a:solidFill>
                <a:latin typeface="微软雅黑" panose="020B0503020204020204" pitchFamily="34" charset="-122"/>
                <a:ea typeface="微软雅黑" panose="020B0503020204020204" pitchFamily="34" charset="-122"/>
              </a:rPr>
              <a:t>outside-in</a:t>
            </a:r>
            <a:r>
              <a:rPr lang="zh-CN" altLang="en-US" dirty="0">
                <a:solidFill>
                  <a:srgbClr val="43516D"/>
                </a:solidFill>
                <a:latin typeface="微软雅黑" panose="020B0503020204020204" pitchFamily="34" charset="-122"/>
                <a:ea typeface="微软雅黑" panose="020B0503020204020204" pitchFamily="34" charset="-122"/>
              </a:rPr>
              <a:t>比较好</a:t>
            </a:r>
          </a:p>
          <a:p>
            <a:pPr lvl="1">
              <a:lnSpc>
                <a:spcPct val="150000"/>
              </a:lnSpc>
              <a:defRPr/>
            </a:pPr>
            <a:r>
              <a:rPr lang="en-US" altLang="zh-CN" dirty="0">
                <a:solidFill>
                  <a:srgbClr val="43516D"/>
                </a:solidFill>
                <a:latin typeface="微软雅黑" panose="020B0503020204020204" pitchFamily="34" charset="-122"/>
                <a:ea typeface="微软雅黑" panose="020B0503020204020204" pitchFamily="34" charset="-122"/>
              </a:rPr>
              <a:t>Peter Drucker </a:t>
            </a:r>
            <a:r>
              <a:rPr lang="zh-CN" altLang="en-US" dirty="0">
                <a:solidFill>
                  <a:srgbClr val="43516D"/>
                </a:solidFill>
                <a:latin typeface="微软雅黑" panose="020B0503020204020204" pitchFamily="34" charset="-122"/>
                <a:ea typeface="微软雅黑" panose="020B0503020204020204" pitchFamily="34" charset="-122"/>
              </a:rPr>
              <a:t>用户想买什么</a:t>
            </a:r>
            <a:r>
              <a:rPr lang="en-US" altLang="zh-CN" dirty="0">
                <a:solidFill>
                  <a:srgbClr val="43516D"/>
                </a:solidFill>
                <a:latin typeface="微软雅黑" panose="020B0503020204020204" pitchFamily="34" charset="-122"/>
                <a:ea typeface="微软雅黑" panose="020B0503020204020204" pitchFamily="34" charset="-122"/>
              </a:rPr>
              <a:t>?</a:t>
            </a:r>
            <a:r>
              <a:rPr lang="zh-CN" altLang="en-US" dirty="0">
                <a:solidFill>
                  <a:srgbClr val="43516D"/>
                </a:solidFill>
                <a:latin typeface="微软雅黑" panose="020B0503020204020204" pitchFamily="34" charset="-122"/>
                <a:ea typeface="微软雅黑" panose="020B0503020204020204" pitchFamily="34" charset="-122"/>
              </a:rPr>
              <a:t>认为什么有价值</a:t>
            </a:r>
            <a:r>
              <a:rPr lang="en-US" altLang="zh-CN" dirty="0">
                <a:solidFill>
                  <a:srgbClr val="43516D"/>
                </a:solidFill>
                <a:latin typeface="微软雅黑" panose="020B0503020204020204" pitchFamily="34" charset="-122"/>
                <a:ea typeface="微软雅黑" panose="020B0503020204020204" pitchFamily="34" charset="-122"/>
              </a:rPr>
              <a:t>?</a:t>
            </a:r>
            <a:r>
              <a:rPr lang="zh-CN" altLang="en-US" dirty="0">
                <a:solidFill>
                  <a:srgbClr val="43516D"/>
                </a:solidFill>
                <a:latin typeface="微软雅黑" panose="020B0503020204020204" pitchFamily="34" charset="-122"/>
                <a:ea typeface="微软雅黑" panose="020B0503020204020204" pitchFamily="34" charset="-122"/>
              </a:rPr>
              <a:t>希望得到什么</a:t>
            </a:r>
            <a:r>
              <a:rPr lang="en-US" altLang="zh-CN" dirty="0">
                <a:solidFill>
                  <a:srgbClr val="43516D"/>
                </a:solidFill>
                <a:latin typeface="微软雅黑" panose="020B0503020204020204" pitchFamily="34" charset="-122"/>
                <a:ea typeface="微软雅黑" panose="020B0503020204020204" pitchFamily="34" charset="-122"/>
              </a:rPr>
              <a:t>?</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领带备忘录，购物中心销售态度，过分推销让人生厌</a:t>
            </a:r>
          </a:p>
          <a:p>
            <a:pPr lvl="1">
              <a:lnSpc>
                <a:spcPct val="150000"/>
              </a:lnSpc>
              <a:defRPr/>
            </a:pPr>
            <a:r>
              <a:rPr lang="zh-CN" altLang="en-US" dirty="0">
                <a:solidFill>
                  <a:srgbClr val="43516D"/>
                </a:solidFill>
                <a:latin typeface="微软雅黑" panose="020B0503020204020204" pitchFamily="34" charset="-122"/>
                <a:ea typeface="微软雅黑" panose="020B0503020204020204" pitchFamily="34" charset="-122"/>
              </a:rPr>
              <a:t>“人所欲，已所施”：转变观念与态度</a:t>
            </a:r>
          </a:p>
        </p:txBody>
      </p:sp>
    </p:spTree>
    <p:extLst>
      <p:ext uri="{BB962C8B-B14F-4D97-AF65-F5344CB8AC3E}">
        <p14:creationId xmlns:p14="http://schemas.microsoft.com/office/powerpoint/2010/main" val="961256403"/>
      </p:ext>
    </p:extLst>
  </p:cSld>
  <p:clrMapOvr>
    <a:masterClrMapping/>
  </p:clrMapOvr>
</p:sld>
</file>

<file path=ppt/theme/theme1.xml><?xml version="1.0" encoding="utf-8"?>
<a:theme xmlns:a="http://schemas.openxmlformats.org/drawingml/2006/main" name="1_亮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3114</TotalTime>
  <Words>1779</Words>
  <Application>Microsoft Macintosh PowerPoint</Application>
  <PresentationFormat>宽屏</PresentationFormat>
  <Paragraphs>317</Paragraphs>
  <Slides>32</Slides>
  <Notes>30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32</vt:i4>
      </vt:variant>
    </vt:vector>
  </HeadingPairs>
  <TitlesOfParts>
    <vt:vector size="40" baseType="lpstr">
      <vt:lpstr>等线</vt:lpstr>
      <vt:lpstr>Microsoft YaHei</vt:lpstr>
      <vt:lpstr>Microsoft YaHei</vt:lpstr>
      <vt:lpstr>Arial</vt:lpstr>
      <vt:lpstr>Calibri</vt:lpstr>
      <vt:lpstr>Calibri Light</vt:lpstr>
      <vt:lpstr>Wingdings</vt:lpstr>
      <vt:lpstr>1_亮_Office 主题​​</vt:lpstr>
      <vt:lpstr>第四讲 组织目标</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zlxu</dc:creator>
  <cp:lastModifiedBy>蔡松宏</cp:lastModifiedBy>
  <cp:revision>212</cp:revision>
  <dcterms:created xsi:type="dcterms:W3CDTF">2018-09-21T01:27:08Z</dcterms:created>
  <dcterms:modified xsi:type="dcterms:W3CDTF">2021-05-08T14:43:59Z</dcterms:modified>
</cp:coreProperties>
</file>

<file path=docProps/thumbnail.jpeg>
</file>